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496" r:id="rId2"/>
    <p:sldId id="508" r:id="rId3"/>
    <p:sldId id="509" r:id="rId4"/>
    <p:sldId id="510" r:id="rId5"/>
    <p:sldId id="433" r:id="rId6"/>
    <p:sldId id="322" r:id="rId7"/>
    <p:sldId id="482" r:id="rId8"/>
    <p:sldId id="502" r:id="rId9"/>
    <p:sldId id="503" r:id="rId10"/>
    <p:sldId id="483" r:id="rId11"/>
    <p:sldId id="470" r:id="rId12"/>
    <p:sldId id="515" r:id="rId13"/>
    <p:sldId id="471" r:id="rId14"/>
    <p:sldId id="514" r:id="rId15"/>
    <p:sldId id="512" r:id="rId16"/>
    <p:sldId id="511" r:id="rId17"/>
    <p:sldId id="505" r:id="rId18"/>
    <p:sldId id="506" r:id="rId19"/>
    <p:sldId id="507" r:id="rId20"/>
    <p:sldId id="498" r:id="rId21"/>
    <p:sldId id="499" r:id="rId22"/>
    <p:sldId id="500" r:id="rId23"/>
    <p:sldId id="501" r:id="rId24"/>
    <p:sldId id="497" r:id="rId25"/>
    <p:sldId id="495" r:id="rId26"/>
    <p:sldId id="513" r:id="rId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2PDWKMC" initials="K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6633"/>
    <a:srgbClr val="FFE5E5"/>
    <a:srgbClr val="FFCDCD"/>
    <a:srgbClr val="800000"/>
    <a:srgbClr val="FFE9AB"/>
    <a:srgbClr val="FFE089"/>
    <a:srgbClr val="CC9900"/>
    <a:srgbClr val="DBE6C4"/>
    <a:srgbClr val="CFDEB0"/>
    <a:srgbClr val="BF7F3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90333" autoAdjust="0"/>
  </p:normalViewPr>
  <p:slideViewPr>
    <p:cSldViewPr snapToGrid="0">
      <p:cViewPr varScale="1">
        <p:scale>
          <a:sx n="97" d="100"/>
          <a:sy n="97" d="100"/>
        </p:scale>
        <p:origin x="-13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60167E14-1D9B-4F97-930A-A4EBA0E3CBB5}" type="datetimeFigureOut">
              <a:rPr lang="en-US" smtClean="0"/>
              <a:pPr/>
              <a:t>5/10/2013</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FA7AC62E-194A-4F3B-A684-25B1B1FFE075}" type="slidenum">
              <a:rPr lang="en-US" smtClean="0"/>
              <a:pPr/>
              <a:t>‹#›</a:t>
            </a:fld>
            <a:endParaRPr lang="en-US" dirty="0"/>
          </a:p>
        </p:txBody>
      </p:sp>
    </p:spTree>
    <p:extLst>
      <p:ext uri="{BB962C8B-B14F-4D97-AF65-F5344CB8AC3E}">
        <p14:creationId xmlns:p14="http://schemas.microsoft.com/office/powerpoint/2010/main" xmlns="" val="3040685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B7BEF79E-E4AF-4976-A280-ACD6232B90BA}" type="datetimeFigureOut">
              <a:rPr lang="en-US" smtClean="0"/>
              <a:pPr/>
              <a:t>5/10/2013</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606EBBAE-0E39-41C7-954D-1830126794B4}" type="slidenum">
              <a:rPr lang="en-US" smtClean="0"/>
              <a:pPr/>
              <a:t>‹#›</a:t>
            </a:fld>
            <a:endParaRPr lang="en-US" dirty="0"/>
          </a:p>
        </p:txBody>
      </p:sp>
    </p:spTree>
    <p:extLst>
      <p:ext uri="{BB962C8B-B14F-4D97-AF65-F5344CB8AC3E}">
        <p14:creationId xmlns:p14="http://schemas.microsoft.com/office/powerpoint/2010/main" xmlns="" val="367939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Picture: </a:t>
            </a:r>
            <a:r>
              <a:rPr lang="en-US" b="1" dirty="0" err="1" smtClean="0"/>
              <a:t>north_view_Yajome_from_Pearl</a:t>
            </a:r>
            <a:r>
              <a:rPr lang="en-US" b="1" dirty="0" smtClean="0"/>
              <a:t>, Napa,</a:t>
            </a:r>
            <a:r>
              <a:rPr lang="en-US" b="1" baseline="0" dirty="0" smtClean="0"/>
              <a:t> 2005</a:t>
            </a:r>
            <a:endParaRPr lang="en-US" b="1" dirty="0" smtClean="0"/>
          </a:p>
          <a:p>
            <a:endParaRPr lang="en-US" dirty="0" smtClean="0"/>
          </a:p>
          <a:p>
            <a:r>
              <a:rPr lang="en-US" dirty="0" smtClean="0"/>
              <a:t>Overall approach to the presentation…who is here and who will present… time for questions</a:t>
            </a:r>
            <a:r>
              <a:rPr lang="en-US" baseline="0" dirty="0" smtClean="0"/>
              <a:t> comments after findings and again after recommendations.</a:t>
            </a:r>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1552" indent="-361552" defTabSz="964139" eaLnBrk="0" fontAlgn="base" hangingPunct="0">
              <a:spcBef>
                <a:spcPct val="20000"/>
              </a:spcBef>
              <a:spcAft>
                <a:spcPct val="0"/>
              </a:spcAft>
              <a:buClr>
                <a:srgbClr val="477F80"/>
              </a:buClr>
              <a:defRPr/>
            </a:pPr>
            <a:r>
              <a:rPr lang="en-US" b="0" dirty="0" smtClean="0">
                <a:cs typeface="Tahoma" pitchFamily="34" charset="0"/>
              </a:rPr>
              <a:t>STRUCTURES/REPLACEMENT</a:t>
            </a:r>
            <a:r>
              <a:rPr lang="en-US" b="0" baseline="0" dirty="0" smtClean="0">
                <a:cs typeface="Tahoma" pitchFamily="34" charset="0"/>
              </a:rPr>
              <a:t> CONTENT VALUE</a:t>
            </a:r>
            <a:r>
              <a:rPr lang="en-US" b="0" dirty="0" smtClean="0">
                <a:cs typeface="Tahoma" pitchFamily="34" charset="0"/>
              </a:rPr>
              <a:t>: defined</a:t>
            </a:r>
            <a:r>
              <a:rPr lang="en-US" b="0" baseline="0" dirty="0" smtClean="0">
                <a:cs typeface="Tahoma" pitchFamily="34" charset="0"/>
              </a:rPr>
              <a:t> as residential, commercial, industrial, and public infrastructure</a:t>
            </a:r>
          </a:p>
          <a:p>
            <a:pPr marL="361552" indent="-361552" defTabSz="964139" eaLnBrk="0" fontAlgn="base" hangingPunct="0">
              <a:spcBef>
                <a:spcPct val="20000"/>
              </a:spcBef>
              <a:spcAft>
                <a:spcPct val="0"/>
              </a:spcAft>
              <a:buClr>
                <a:srgbClr val="477F80"/>
              </a:buClr>
              <a:defRPr/>
            </a:pPr>
            <a:r>
              <a:rPr lang="en-US" dirty="0" smtClean="0">
                <a:cs typeface="Tahoma" pitchFamily="34" charset="0"/>
              </a:rPr>
              <a:t>Regions with most structures exposed:</a:t>
            </a:r>
          </a:p>
          <a:p>
            <a:pPr marL="361552" indent="-361552" defTabSz="964139" eaLnBrk="0" fontAlgn="base" hangingPunct="0">
              <a:spcBef>
                <a:spcPct val="20000"/>
              </a:spcBef>
              <a:spcAft>
                <a:spcPct val="0"/>
              </a:spcAft>
              <a:buClr>
                <a:srgbClr val="477F80"/>
              </a:buClr>
              <a:defRPr/>
            </a:pPr>
            <a:r>
              <a:rPr lang="en-US" b="0" dirty="0" smtClean="0">
                <a:cs typeface="Tahoma" pitchFamily="34" charset="0"/>
              </a:rPr>
              <a:t>SOUTH</a:t>
            </a:r>
            <a:r>
              <a:rPr lang="en-US" b="0" baseline="0" dirty="0" smtClean="0">
                <a:cs typeface="Tahoma" pitchFamily="34" charset="0"/>
              </a:rPr>
              <a:t> COAST -230 billion</a:t>
            </a:r>
          </a:p>
          <a:p>
            <a:pPr marL="361552" indent="-361552" defTabSz="964139" eaLnBrk="0" fontAlgn="base" hangingPunct="0">
              <a:spcBef>
                <a:spcPct val="20000"/>
              </a:spcBef>
              <a:spcAft>
                <a:spcPct val="0"/>
              </a:spcAft>
              <a:buClr>
                <a:srgbClr val="477F80"/>
              </a:buClr>
              <a:defRPr/>
            </a:pPr>
            <a:r>
              <a:rPr lang="en-US" b="0" baseline="0" dirty="0" smtClean="0">
                <a:cs typeface="Tahoma" pitchFamily="34" charset="0"/>
              </a:rPr>
              <a:t>SAN FRANCISCO -130 billion</a:t>
            </a:r>
          </a:p>
          <a:p>
            <a:pPr marL="361552" indent="-361552" defTabSz="964139" eaLnBrk="0" fontAlgn="base" hangingPunct="0">
              <a:spcBef>
                <a:spcPct val="20000"/>
              </a:spcBef>
              <a:spcAft>
                <a:spcPct val="0"/>
              </a:spcAft>
              <a:buClr>
                <a:srgbClr val="477F80"/>
              </a:buClr>
              <a:defRPr/>
            </a:pPr>
            <a:r>
              <a:rPr lang="en-US" b="0" baseline="0" dirty="0" smtClean="0">
                <a:cs typeface="Tahoma" pitchFamily="34" charset="0"/>
              </a:rPr>
              <a:t>SACRAMENTO - 70 billion</a:t>
            </a:r>
          </a:p>
          <a:p>
            <a:pPr marL="361552" indent="-361552" defTabSz="964139" eaLnBrk="0" fontAlgn="base" hangingPunct="0">
              <a:spcBef>
                <a:spcPct val="20000"/>
              </a:spcBef>
              <a:spcAft>
                <a:spcPct val="0"/>
              </a:spcAft>
              <a:buClr>
                <a:srgbClr val="477F80"/>
              </a:buClr>
              <a:defRPr/>
            </a:pPr>
            <a:r>
              <a:rPr lang="en-US" b="0" baseline="0" dirty="0" smtClean="0">
                <a:cs typeface="Tahoma" pitchFamily="34" charset="0"/>
              </a:rPr>
              <a:t>SAN JOAQUIN/ CENTRAL COAST -40 billion</a:t>
            </a:r>
          </a:p>
          <a:p>
            <a:pPr marL="361500" indent="-361500" defTabSz="963998" eaLnBrk="0" fontAlgn="base" hangingPunct="0">
              <a:spcBef>
                <a:spcPct val="20000"/>
              </a:spcBef>
              <a:spcAft>
                <a:spcPct val="0"/>
              </a:spcAft>
              <a:buClr>
                <a:srgbClr val="477F80"/>
              </a:buClr>
              <a:defRPr/>
            </a:pPr>
            <a:endParaRPr lang="en-US" b="0" dirty="0" smtClean="0">
              <a:cs typeface="Tahoma" pitchFamily="34" charset="0"/>
            </a:endParaRPr>
          </a:p>
          <a:p>
            <a:pPr marL="362369" indent="-362369" defTabSz="966318" eaLnBrk="0" fontAlgn="base" hangingPunct="0">
              <a:spcBef>
                <a:spcPct val="20000"/>
              </a:spcBef>
              <a:spcAft>
                <a:spcPct val="0"/>
              </a:spcAft>
              <a:buClr>
                <a:srgbClr val="477F80"/>
              </a:buClr>
              <a:defRPr/>
            </a:pPr>
            <a:endParaRPr lang="en-US" b="0" dirty="0" smtClean="0">
              <a:cs typeface="Tahoma" pitchFamily="34" charset="0"/>
            </a:endParaRPr>
          </a:p>
        </p:txBody>
      </p:sp>
      <p:sp>
        <p:nvSpPr>
          <p:cNvPr id="4" name="Slide Number Placeholder 3"/>
          <p:cNvSpPr>
            <a:spLocks noGrp="1"/>
          </p:cNvSpPr>
          <p:nvPr>
            <p:ph type="sldNum" sz="quarter" idx="10"/>
          </p:nvPr>
        </p:nvSpPr>
        <p:spPr/>
        <p:txBody>
          <a:bodyPr/>
          <a:lstStyle/>
          <a:p>
            <a:fld id="{606EBBAE-0E39-41C7-954D-1830126794B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1552" indent="-361552" defTabSz="964139" eaLnBrk="0" fontAlgn="base" hangingPunct="0">
              <a:spcBef>
                <a:spcPct val="20000"/>
              </a:spcBef>
              <a:spcAft>
                <a:spcPct val="0"/>
              </a:spcAft>
              <a:buClr>
                <a:srgbClr val="477F80"/>
              </a:buClr>
              <a:buFont typeface="Arial"/>
              <a:buChar char="•"/>
              <a:defRPr/>
            </a:pPr>
            <a:r>
              <a:rPr lang="en-US" dirty="0" smtClean="0">
                <a:cs typeface="Tahoma" pitchFamily="34" charset="0"/>
              </a:rPr>
              <a:t>7.4</a:t>
            </a:r>
            <a:r>
              <a:rPr lang="en-US" baseline="0" dirty="0" smtClean="0">
                <a:cs typeface="Tahoma" pitchFamily="34" charset="0"/>
              </a:rPr>
              <a:t> BILLION in crop value statewide in 500 year floodplain</a:t>
            </a:r>
          </a:p>
          <a:p>
            <a:pPr marL="361552" indent="-361552" defTabSz="964139" eaLnBrk="0" fontAlgn="base" hangingPunct="0">
              <a:spcBef>
                <a:spcPct val="20000"/>
              </a:spcBef>
              <a:spcAft>
                <a:spcPct val="0"/>
              </a:spcAft>
              <a:buClr>
                <a:srgbClr val="477F80"/>
              </a:buClr>
              <a:buFont typeface="Arial"/>
              <a:buChar char="•"/>
              <a:defRPr/>
            </a:pPr>
            <a:r>
              <a:rPr lang="en-US" dirty="0" smtClean="0">
                <a:cs typeface="Tahoma" pitchFamily="34" charset="0"/>
              </a:rPr>
              <a:t>40 percent of agricultural land in state is in a floodplain</a:t>
            </a:r>
          </a:p>
          <a:p>
            <a:pPr marL="361552" indent="-361552" defTabSz="964139" eaLnBrk="0" fontAlgn="base" hangingPunct="0">
              <a:spcBef>
                <a:spcPct val="20000"/>
              </a:spcBef>
              <a:spcAft>
                <a:spcPct val="0"/>
              </a:spcAft>
              <a:buClr>
                <a:srgbClr val="477F80"/>
              </a:buClr>
              <a:buFont typeface="Arial" pitchFamily="34" charset="0"/>
              <a:buChar char="•"/>
              <a:defRPr/>
            </a:pPr>
            <a:r>
              <a:rPr lang="en-US" dirty="0" smtClean="0">
                <a:cs typeface="Tahoma" pitchFamily="34" charset="0"/>
              </a:rPr>
              <a:t>Agriculture one of top economic exports – </a:t>
            </a:r>
          </a:p>
          <a:p>
            <a:pPr marL="361552" indent="-361552" defTabSz="964139" eaLnBrk="0" fontAlgn="base" hangingPunct="0">
              <a:spcBef>
                <a:spcPct val="20000"/>
              </a:spcBef>
              <a:spcAft>
                <a:spcPct val="0"/>
              </a:spcAft>
              <a:buClr>
                <a:srgbClr val="477F80"/>
              </a:buClr>
              <a:buFont typeface="Arial" pitchFamily="34" charset="0"/>
              <a:buChar char="•"/>
              <a:defRPr/>
            </a:pPr>
            <a:r>
              <a:rPr lang="en-US" dirty="0" smtClean="0">
                <a:cs typeface="Tahoma" pitchFamily="34" charset="0"/>
              </a:rPr>
              <a:t>50% of US produce and nuts</a:t>
            </a:r>
          </a:p>
          <a:p>
            <a:pPr marL="361552" indent="-361552" defTabSz="964139" eaLnBrk="0" fontAlgn="base" hangingPunct="0">
              <a:spcBef>
                <a:spcPct val="20000"/>
              </a:spcBef>
              <a:spcAft>
                <a:spcPct val="0"/>
              </a:spcAft>
              <a:buClr>
                <a:srgbClr val="477F80"/>
              </a:buClr>
              <a:defRPr/>
            </a:pPr>
            <a:r>
              <a:rPr lang="en-US" dirty="0" smtClean="0">
                <a:cs typeface="Tahoma" pitchFamily="34" charset="0"/>
              </a:rPr>
              <a:t>Regions with most crops exposed:</a:t>
            </a:r>
          </a:p>
          <a:p>
            <a:pPr marL="361552" indent="-361552" defTabSz="964139" eaLnBrk="0" fontAlgn="base" hangingPunct="0">
              <a:spcBef>
                <a:spcPct val="20000"/>
              </a:spcBef>
              <a:spcAft>
                <a:spcPct val="0"/>
              </a:spcAft>
              <a:buClr>
                <a:srgbClr val="477F80"/>
              </a:buClr>
              <a:defRPr/>
            </a:pPr>
            <a:r>
              <a:rPr lang="en-US" dirty="0" smtClean="0">
                <a:cs typeface="Tahoma" pitchFamily="34" charset="0"/>
              </a:rPr>
              <a:t>TULARE  - 2.3 billion</a:t>
            </a:r>
          </a:p>
          <a:p>
            <a:pPr marL="361552" indent="-361552" defTabSz="964139" eaLnBrk="0" fontAlgn="base" hangingPunct="0">
              <a:spcBef>
                <a:spcPct val="20000"/>
              </a:spcBef>
              <a:spcAft>
                <a:spcPct val="0"/>
              </a:spcAft>
              <a:buClr>
                <a:srgbClr val="477F80"/>
              </a:buClr>
              <a:defRPr/>
            </a:pPr>
            <a:r>
              <a:rPr lang="en-US" dirty="0" smtClean="0">
                <a:cs typeface="Tahoma" pitchFamily="34" charset="0"/>
              </a:rPr>
              <a:t>SAN JOAQUIN – 1.9 billion</a:t>
            </a:r>
          </a:p>
          <a:p>
            <a:pPr marL="361552" indent="-361552" defTabSz="964139" eaLnBrk="0" fontAlgn="base" hangingPunct="0">
              <a:spcBef>
                <a:spcPct val="20000"/>
              </a:spcBef>
              <a:spcAft>
                <a:spcPct val="0"/>
              </a:spcAft>
              <a:buClr>
                <a:srgbClr val="477F80"/>
              </a:buClr>
              <a:defRPr/>
            </a:pPr>
            <a:r>
              <a:rPr lang="en-US" dirty="0" smtClean="0">
                <a:cs typeface="Tahoma" pitchFamily="34" charset="0"/>
              </a:rPr>
              <a:t>SACRAMENTO – 1.7 billion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Sensitive Species</a:t>
            </a:r>
          </a:p>
          <a:p>
            <a:pPr defTabSz="946230">
              <a:defRPr/>
            </a:pPr>
            <a:r>
              <a:rPr lang="en-US" baseline="0" dirty="0" smtClean="0"/>
              <a:t>Sensitive Species include: </a:t>
            </a:r>
            <a:r>
              <a:rPr lang="en-US" dirty="0" smtClean="0">
                <a:cs typeface="Tahoma" pitchFamily="34" charset="0"/>
              </a:rPr>
              <a:t>State</a:t>
            </a:r>
            <a:r>
              <a:rPr lang="en-US" baseline="0" dirty="0" smtClean="0">
                <a:cs typeface="Tahoma" pitchFamily="34" charset="0"/>
              </a:rPr>
              <a:t> and Federal Threatened, Endangered, Listed, and Rare Plants and Animal Species</a:t>
            </a:r>
          </a:p>
          <a:p>
            <a:r>
              <a:rPr lang="en-US" baseline="0" dirty="0" smtClean="0"/>
              <a:t>-- Environmental Stewardship suffers from competing regulations and processes.</a:t>
            </a:r>
          </a:p>
          <a:p>
            <a:r>
              <a:rPr lang="en-US" baseline="0" dirty="0" smtClean="0"/>
              <a:t>-- Floodplain function difficult to maintain due to antiquated processes and conflicting resource agency standards</a:t>
            </a:r>
          </a:p>
          <a:p>
            <a:pPr defTabSz="946230">
              <a:defRPr/>
            </a:pPr>
            <a:r>
              <a:rPr lang="en-US" baseline="0" dirty="0" smtClean="0"/>
              <a:t>-- </a:t>
            </a:r>
            <a:r>
              <a:rPr lang="en-US" baseline="0" dirty="0" smtClean="0">
                <a:cs typeface="Tahoma" pitchFamily="34" charset="0"/>
              </a:rPr>
              <a:t>Effective floodplain management finds the appropriate balance between providing for public safety while reducing risk to sensitive ecosystems. </a:t>
            </a:r>
          </a:p>
          <a:p>
            <a:pPr defTabSz="946230">
              <a:defRPr/>
            </a:pPr>
            <a:r>
              <a:rPr lang="en-US" baseline="0" dirty="0" smtClean="0"/>
              <a:t>-- </a:t>
            </a:r>
            <a:r>
              <a:rPr lang="en-US" baseline="0" dirty="0" smtClean="0">
                <a:cs typeface="Tahoma" pitchFamily="34" charset="0"/>
              </a:rPr>
              <a:t>Sensitive species are exposed to flood hazards throughout the state.</a:t>
            </a:r>
          </a:p>
          <a:p>
            <a:pPr>
              <a:buFont typeface="Arial" pitchFamily="34" charset="0"/>
              <a:buNone/>
            </a:pPr>
            <a:r>
              <a:rPr lang="en-US" baseline="0" dirty="0" smtClean="0">
                <a:cs typeface="Tahoma" pitchFamily="34" charset="0"/>
              </a:rPr>
              <a:t>-- Sensitive-species habitat is commonly located in floodplains.</a:t>
            </a:r>
          </a:p>
          <a:p>
            <a:pPr>
              <a:buFont typeface="Arial" pitchFamily="34" charset="0"/>
              <a:buNone/>
            </a:pPr>
            <a:r>
              <a:rPr lang="en-US" dirty="0" smtClean="0">
                <a:cs typeface="Tahoma" pitchFamily="34" charset="0"/>
              </a:rPr>
              <a:t>-- Floods deliver environmental destruction and environmental benefits</a:t>
            </a:r>
          </a:p>
          <a:p>
            <a:pPr>
              <a:buFont typeface="Arial" pitchFamily="34" charset="0"/>
              <a:buNone/>
            </a:pPr>
            <a:r>
              <a:rPr lang="en-US" baseline="0" dirty="0" smtClean="0"/>
              <a:t>-- Floodplains provide a variety benefits POSITIVE (1) attenuates flows, provides for habitat, recharges GW basins, improves WQ, and controls erosion and (2) provides habitat and for beneficial connections between habitats; NEGATIVE (1) deposits debris, contaminants, and decay and (2) destroys or inundates habitat and species</a:t>
            </a:r>
          </a:p>
        </p:txBody>
      </p:sp>
      <p:sp>
        <p:nvSpPr>
          <p:cNvPr id="4" name="Slide Number Placeholder 3"/>
          <p:cNvSpPr>
            <a:spLocks noGrp="1"/>
          </p:cNvSpPr>
          <p:nvPr>
            <p:ph type="sldNum" sz="quarter" idx="10"/>
          </p:nvPr>
        </p:nvSpPr>
        <p:spPr/>
        <p:txBody>
          <a:bodyPr/>
          <a:lstStyle/>
          <a:p>
            <a:fld id="{606EBBAE-0E39-41C7-954D-1830126794B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a:spcBef>
                <a:spcPct val="0"/>
              </a:spcBef>
            </a:pPr>
            <a:r>
              <a:rPr lang="en-US" b="1" dirty="0" smtClean="0">
                <a:latin typeface="Arial" charset="0"/>
                <a:cs typeface="Arial" charset="0"/>
              </a:rPr>
              <a:t>Critical Facilities</a:t>
            </a:r>
          </a:p>
          <a:p>
            <a:pPr eaLnBrk="1">
              <a:spcBef>
                <a:spcPct val="0"/>
              </a:spcBef>
            </a:pPr>
            <a:r>
              <a:rPr lang="en-US" dirty="0" smtClean="0">
                <a:latin typeface="Arial" charset="0"/>
                <a:cs typeface="Arial" charset="0"/>
              </a:rPr>
              <a:t>-Critical facilities are important:  just because don’t live in a floodplain you life can be affected– school, water treatment plant, movie theatres, etc. </a:t>
            </a:r>
          </a:p>
          <a:p>
            <a:pPr eaLnBrk="1">
              <a:spcBef>
                <a:spcPct val="0"/>
              </a:spcBef>
            </a:pPr>
            <a:r>
              <a:rPr lang="en-US" dirty="0" smtClean="0">
                <a:latin typeface="Arial" charset="0"/>
                <a:cs typeface="Arial" charset="0"/>
              </a:rPr>
              <a:t>-</a:t>
            </a:r>
            <a:r>
              <a:rPr lang="en-US" b="0" dirty="0" smtClean="0">
                <a:cs typeface="Tahoma" pitchFamily="34" charset="0"/>
              </a:rPr>
              <a:t>13K FACILITIES</a:t>
            </a:r>
            <a:r>
              <a:rPr lang="en-US" b="0" baseline="0" dirty="0" smtClean="0">
                <a:cs typeface="Tahoma" pitchFamily="34" charset="0"/>
              </a:rPr>
              <a:t> throughout state in 500-year floodplain</a:t>
            </a:r>
            <a:endParaRPr lang="en-US" b="0" dirty="0" smtClean="0">
              <a:cs typeface="Tahoma" pitchFamily="34" charset="0"/>
            </a:endParaRPr>
          </a:p>
          <a:p>
            <a:pPr defTabSz="946230">
              <a:defRPr/>
            </a:pPr>
            <a:r>
              <a:rPr lang="en-US" b="0" baseline="0" dirty="0" smtClean="0">
                <a:cs typeface="Tahoma" pitchFamily="34" charset="0"/>
              </a:rPr>
              <a:t>-Critical facilities include:</a:t>
            </a:r>
          </a:p>
          <a:p>
            <a:pPr defTabSz="946230">
              <a:buFont typeface="Arial" pitchFamily="34" charset="0"/>
              <a:buChar char="•"/>
              <a:defRPr/>
            </a:pPr>
            <a:r>
              <a:rPr lang="en-US" b="0" baseline="0" dirty="0" smtClean="0">
                <a:cs typeface="Tahoma" pitchFamily="34" charset="0"/>
              </a:rPr>
              <a:t>schools</a:t>
            </a:r>
          </a:p>
          <a:p>
            <a:pPr defTabSz="946230">
              <a:buFont typeface="Arial" pitchFamily="34" charset="0"/>
              <a:buChar char="•"/>
              <a:defRPr/>
            </a:pPr>
            <a:r>
              <a:rPr lang="en-US" b="0" baseline="0" dirty="0" smtClean="0">
                <a:cs typeface="Tahoma" pitchFamily="34" charset="0"/>
              </a:rPr>
              <a:t>fire/police stations</a:t>
            </a:r>
          </a:p>
          <a:p>
            <a:pPr defTabSz="946230">
              <a:buFont typeface="Arial" pitchFamily="34" charset="0"/>
              <a:buChar char="•"/>
              <a:defRPr/>
            </a:pPr>
            <a:r>
              <a:rPr lang="en-US" b="0" baseline="0" dirty="0" smtClean="0">
                <a:cs typeface="Tahoma" pitchFamily="34" charset="0"/>
              </a:rPr>
              <a:t>hospitals</a:t>
            </a:r>
          </a:p>
          <a:p>
            <a:pPr defTabSz="946230">
              <a:buFont typeface="Arial" pitchFamily="34" charset="0"/>
              <a:buChar char="•"/>
              <a:defRPr/>
            </a:pPr>
            <a:r>
              <a:rPr lang="en-US" b="0" baseline="0" dirty="0" smtClean="0">
                <a:cs typeface="Tahoma" pitchFamily="34" charset="0"/>
              </a:rPr>
              <a:t>utilities </a:t>
            </a:r>
          </a:p>
          <a:p>
            <a:pPr defTabSz="946230">
              <a:buFont typeface="Arial" pitchFamily="34" charset="0"/>
              <a:buChar char="•"/>
              <a:defRPr/>
            </a:pPr>
            <a:r>
              <a:rPr lang="en-US" b="0" baseline="0" dirty="0" smtClean="0">
                <a:cs typeface="Tahoma" pitchFamily="34" charset="0"/>
              </a:rPr>
              <a:t>transportation</a:t>
            </a:r>
          </a:p>
          <a:p>
            <a:pPr defTabSz="946230">
              <a:buFont typeface="Arial" pitchFamily="34" charset="0"/>
              <a:buChar char="•"/>
              <a:defRPr/>
            </a:pPr>
            <a:r>
              <a:rPr lang="en-US" b="0" baseline="0" dirty="0" smtClean="0">
                <a:cs typeface="Tahoma" pitchFamily="34" charset="0"/>
              </a:rPr>
              <a:t>high potential loss</a:t>
            </a:r>
            <a:endParaRPr lang="en-US" b="0" dirty="0" smtClean="0">
              <a:cs typeface="Tahoma" pitchFamily="34" charset="0"/>
            </a:endParaRPr>
          </a:p>
          <a:p>
            <a:pPr defTabSz="946230">
              <a:defRPr/>
            </a:pPr>
            <a:r>
              <a:rPr lang="en-US" dirty="0" smtClean="0">
                <a:cs typeface="Tahoma" pitchFamily="34" charset="0"/>
              </a:rPr>
              <a:t>Regions with most facilities exposed:</a:t>
            </a:r>
          </a:p>
          <a:p>
            <a:r>
              <a:rPr lang="en-US" dirty="0" smtClean="0"/>
              <a:t>SOUTH COAST – 4K</a:t>
            </a:r>
          </a:p>
          <a:p>
            <a:r>
              <a:rPr lang="en-US" dirty="0" smtClean="0"/>
              <a:t>SAN FRANCISCO – 2k</a:t>
            </a:r>
          </a:p>
          <a:p>
            <a:r>
              <a:rPr lang="en-US" dirty="0" smtClean="0"/>
              <a:t>SACRAMENTO</a:t>
            </a:r>
            <a:r>
              <a:rPr lang="en-US" baseline="0" dirty="0" smtClean="0"/>
              <a:t> – 2K</a:t>
            </a:r>
          </a:p>
          <a:p>
            <a:r>
              <a:rPr lang="en-US" baseline="0" dirty="0" smtClean="0"/>
              <a:t>SAN JOAQUIN – 1,300</a:t>
            </a:r>
          </a:p>
        </p:txBody>
      </p:sp>
      <p:sp>
        <p:nvSpPr>
          <p:cNvPr id="4" name="Slide Number Placeholder 3"/>
          <p:cNvSpPr>
            <a:spLocks noGrp="1"/>
          </p:cNvSpPr>
          <p:nvPr>
            <p:ph type="sldNum" sz="quarter" idx="10"/>
          </p:nvPr>
        </p:nvSpPr>
        <p:spPr/>
        <p:txBody>
          <a:bodyPr/>
          <a:lstStyle/>
          <a:p>
            <a:fld id="{606EBBAE-0E39-41C7-954D-1830126794B4}"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Man</a:t>
            </a:r>
            <a:r>
              <a:rPr lang="en-US" baseline="0" dirty="0" smtClean="0"/>
              <a:t>agement is complex and agencies have differing responsibilities, priories, and funding </a:t>
            </a:r>
            <a:endParaRPr lang="en-US" dirty="0" smtClean="0"/>
          </a:p>
          <a:p>
            <a:pPr>
              <a:buFont typeface="Arial" pitchFamily="34" charset="0"/>
              <a:buChar char="•"/>
            </a:pPr>
            <a:r>
              <a:rPr lang="en-US" dirty="0" smtClean="0"/>
              <a:t>Over 1,300 agencies with Flood management responsibilities</a:t>
            </a:r>
          </a:p>
          <a:p>
            <a:pPr>
              <a:buFont typeface="Arial" pitchFamily="34" charset="0"/>
              <a:buChar char="•"/>
            </a:pPr>
            <a:r>
              <a:rPr lang="en-US" dirty="0" smtClean="0"/>
              <a:t>Overlapping (conflicting) responsibilities and priorities</a:t>
            </a:r>
          </a:p>
          <a:p>
            <a:pPr>
              <a:buFont typeface="Arial" pitchFamily="34" charset="0"/>
              <a:buChar char="•"/>
            </a:pPr>
            <a:r>
              <a:rPr lang="en-US" dirty="0" smtClean="0"/>
              <a:t>Complex maze of new or conflicting regulations</a:t>
            </a:r>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1" dirty="0" smtClean="0"/>
              <a:t>Sample page: Butte County</a:t>
            </a:r>
          </a:p>
          <a:p>
            <a:pPr>
              <a:buFont typeface="Arial" pitchFamily="34" charset="0"/>
              <a:buNone/>
            </a:pPr>
            <a:r>
              <a:rPr lang="en-US" dirty="0" smtClean="0"/>
              <a:t>Mapbook example page:</a:t>
            </a:r>
          </a:p>
          <a:p>
            <a:pPr>
              <a:buFontTx/>
              <a:buChar char="-"/>
            </a:pPr>
            <a:r>
              <a:rPr lang="en-US" baseline="0" dirty="0" smtClean="0"/>
              <a:t>Shows flood events</a:t>
            </a:r>
          </a:p>
          <a:p>
            <a:pPr>
              <a:buFontTx/>
              <a:buChar char="-"/>
            </a:pPr>
            <a:r>
              <a:rPr lang="en-US" baseline="0" dirty="0" smtClean="0"/>
              <a:t>Exposure</a:t>
            </a:r>
          </a:p>
          <a:p>
            <a:pPr>
              <a:buFontTx/>
              <a:buChar char="-"/>
            </a:pPr>
            <a:r>
              <a:rPr lang="en-US" baseline="0" dirty="0" smtClean="0"/>
              <a:t>Types of flooding</a:t>
            </a:r>
          </a:p>
          <a:p>
            <a:pPr>
              <a:buFontTx/>
              <a:buChar char="-"/>
            </a:pPr>
            <a:r>
              <a:rPr lang="en-US" baseline="0" dirty="0" smtClean="0"/>
              <a:t>Infrastructure available electronically</a:t>
            </a:r>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Over 100 different recommendations summarized under 8 categories:</a:t>
            </a:r>
          </a:p>
          <a:p>
            <a:pPr marL="243129" indent="-243129" defTabSz="946230">
              <a:spcBef>
                <a:spcPct val="20000"/>
              </a:spcBef>
              <a:buClr>
                <a:schemeClr val="accent1">
                  <a:lumMod val="75000"/>
                </a:schemeClr>
              </a:buClr>
              <a:buFont typeface="Arial" pitchFamily="34" charset="0"/>
              <a:buChar char="•"/>
              <a:defRPr/>
            </a:pPr>
            <a:r>
              <a:rPr lang="en-US" dirty="0" smtClean="0"/>
              <a:t>Different risk methodologies and inadequate data</a:t>
            </a:r>
          </a:p>
          <a:p>
            <a:pPr marL="243129" indent="-243129" defTabSz="946230">
              <a:spcBef>
                <a:spcPct val="20000"/>
              </a:spcBef>
              <a:buClr>
                <a:schemeClr val="accent1">
                  <a:lumMod val="75000"/>
                </a:schemeClr>
              </a:buClr>
              <a:buFont typeface="Arial" pitchFamily="34" charset="0"/>
              <a:buChar char="•"/>
              <a:defRPr/>
            </a:pPr>
            <a:r>
              <a:rPr lang="en-US" dirty="0" smtClean="0"/>
              <a:t>Public understanding of risk is inadequate</a:t>
            </a:r>
          </a:p>
          <a:p>
            <a:pPr marL="243129" indent="-243129" defTabSz="946230">
              <a:spcBef>
                <a:spcPct val="20000"/>
              </a:spcBef>
              <a:buClr>
                <a:schemeClr val="accent1">
                  <a:lumMod val="75000"/>
                </a:schemeClr>
              </a:buClr>
              <a:buFont typeface="Arial" pitchFamily="34" charset="0"/>
              <a:buChar char="•"/>
              <a:defRPr/>
            </a:pPr>
            <a:r>
              <a:rPr lang="en-US" dirty="0" smtClean="0"/>
              <a:t>Limited emergency management funding</a:t>
            </a:r>
          </a:p>
          <a:p>
            <a:pPr marL="243129" indent="-243129" defTabSz="946230">
              <a:spcBef>
                <a:spcPct val="20000"/>
              </a:spcBef>
              <a:buClr>
                <a:schemeClr val="accent1">
                  <a:lumMod val="75000"/>
                </a:schemeClr>
              </a:buClr>
              <a:buFont typeface="Arial" pitchFamily="34" charset="0"/>
              <a:buChar char="•"/>
              <a:defRPr/>
            </a:pPr>
            <a:r>
              <a:rPr lang="en-US" dirty="0" smtClean="0"/>
              <a:t>Land use decisions may not protect public safety</a:t>
            </a:r>
          </a:p>
          <a:p>
            <a:pPr marL="243129" indent="-243129" defTabSz="946230">
              <a:spcBef>
                <a:spcPct val="20000"/>
              </a:spcBef>
              <a:buClr>
                <a:schemeClr val="accent1">
                  <a:lumMod val="75000"/>
                </a:schemeClr>
              </a:buClr>
              <a:buFont typeface="Arial" pitchFamily="34" charset="0"/>
              <a:buChar char="•"/>
              <a:defRPr/>
            </a:pPr>
            <a:r>
              <a:rPr lang="en-US" dirty="0" smtClean="0"/>
              <a:t>Projects are not prioritized</a:t>
            </a:r>
          </a:p>
          <a:p>
            <a:pPr marL="243129" indent="-243129" defTabSz="946230">
              <a:spcBef>
                <a:spcPct val="20000"/>
              </a:spcBef>
              <a:buClr>
                <a:schemeClr val="accent1">
                  <a:lumMod val="75000"/>
                </a:schemeClr>
              </a:buClr>
              <a:buFont typeface="Arial" pitchFamily="34" charset="0"/>
              <a:buChar char="•"/>
              <a:defRPr/>
            </a:pPr>
            <a:r>
              <a:rPr lang="en-US" dirty="0" smtClean="0"/>
              <a:t>Flood management responsibility is fragmented</a:t>
            </a:r>
          </a:p>
          <a:p>
            <a:pPr marL="243129" indent="-243129" defTabSz="946230">
              <a:spcBef>
                <a:spcPct val="20000"/>
              </a:spcBef>
              <a:buClr>
                <a:schemeClr val="accent1">
                  <a:lumMod val="75000"/>
                </a:schemeClr>
              </a:buClr>
              <a:buFont typeface="Arial" pitchFamily="34" charset="0"/>
              <a:buChar char="•"/>
              <a:defRPr/>
            </a:pPr>
            <a:r>
              <a:rPr lang="en-US" dirty="0" smtClean="0"/>
              <a:t>Permitting is a complex obstacle balancing public safety and environmental needs</a:t>
            </a:r>
          </a:p>
          <a:p>
            <a:pPr marL="243129" indent="-243129" defTabSz="946230">
              <a:spcBef>
                <a:spcPct val="20000"/>
              </a:spcBef>
              <a:buClr>
                <a:schemeClr val="accent1">
                  <a:lumMod val="75000"/>
                </a:schemeClr>
              </a:buClr>
              <a:buFont typeface="Arial" pitchFamily="34" charset="0"/>
              <a:buChar char="•"/>
              <a:defRPr/>
            </a:pPr>
            <a:r>
              <a:rPr lang="en-US" dirty="0" smtClean="0"/>
              <a:t>Sufficient and stable funding is needed</a:t>
            </a:r>
          </a:p>
          <a:p>
            <a:pPr marL="247748" indent="-247748" defTabSz="964210">
              <a:spcBef>
                <a:spcPct val="20000"/>
              </a:spcBef>
              <a:buClr>
                <a:schemeClr val="accent1">
                  <a:lumMod val="75000"/>
                </a:schemeClr>
              </a:buClr>
              <a:defRPr/>
            </a:pPr>
            <a:endParaRPr lang="en-US" sz="3400" dirty="0" smtClean="0"/>
          </a:p>
          <a:p>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800"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2500" dirty="0" smtClean="0">
                <a:cs typeface="Tahoma" pitchFamily="34" charset="0"/>
              </a:rPr>
              <a:t>Funding for flood management are lower than those for water supply and wastewater</a:t>
            </a:r>
          </a:p>
          <a:p>
            <a:pPr>
              <a:buFont typeface="Arial" pitchFamily="34" charset="0"/>
              <a:buChar char="•"/>
            </a:pPr>
            <a:r>
              <a:rPr lang="en-US" sz="2500" dirty="0" smtClean="0">
                <a:cs typeface="Tahoma" pitchFamily="34" charset="0"/>
              </a:rPr>
              <a:t>Funding is limited and increasingly unreliable</a:t>
            </a:r>
          </a:p>
          <a:p>
            <a:pPr>
              <a:buFont typeface="Arial" pitchFamily="34" charset="0"/>
              <a:buChar char="•"/>
            </a:pPr>
            <a:r>
              <a:rPr lang="en-US" sz="2500" dirty="0" smtClean="0">
                <a:cs typeface="Tahoma" pitchFamily="34" charset="0"/>
              </a:rPr>
              <a:t>Financing challenges include:</a:t>
            </a:r>
          </a:p>
          <a:p>
            <a:pPr lvl="1">
              <a:buFont typeface="Arial" pitchFamily="34" charset="0"/>
              <a:buChar char="•"/>
            </a:pPr>
            <a:r>
              <a:rPr lang="en-US" sz="1800" dirty="0" smtClean="0">
                <a:cs typeface="Tahoma" pitchFamily="34" charset="0"/>
              </a:rPr>
              <a:t>Inconsistent and Insufficient Funding</a:t>
            </a:r>
          </a:p>
          <a:p>
            <a:pPr lvl="1">
              <a:buFont typeface="Arial" pitchFamily="34" charset="0"/>
              <a:buChar char="•"/>
            </a:pPr>
            <a:r>
              <a:rPr lang="en-US" sz="1800" dirty="0" smtClean="0">
                <a:cs typeface="Tahoma" pitchFamily="34" charset="0"/>
              </a:rPr>
              <a:t>Declining Local Resources</a:t>
            </a:r>
          </a:p>
          <a:p>
            <a:pPr lvl="1">
              <a:buFont typeface="Arial" pitchFamily="34" charset="0"/>
              <a:buChar char="•"/>
            </a:pPr>
            <a:r>
              <a:rPr lang="en-US" sz="1800" dirty="0" smtClean="0">
                <a:cs typeface="Tahoma" pitchFamily="34" charset="0"/>
              </a:rPr>
              <a:t>Reduced Federal Cost Shares</a:t>
            </a:r>
          </a:p>
          <a:p>
            <a:pPr lvl="1">
              <a:buFont typeface="Arial" pitchFamily="34" charset="0"/>
              <a:buChar char="•"/>
            </a:pPr>
            <a:r>
              <a:rPr lang="en-US" sz="1800" dirty="0" smtClean="0">
                <a:cs typeface="Tahoma" pitchFamily="34" charset="0"/>
              </a:rPr>
              <a:t>Challenging Revenue Structure (prop 218 and 13, bond funding, assessment areas)</a:t>
            </a:r>
          </a:p>
          <a:p>
            <a:pPr lvl="1">
              <a:buFont typeface="Arial" pitchFamily="34" charset="0"/>
              <a:buChar char="•"/>
            </a:pPr>
            <a:r>
              <a:rPr lang="en-US" sz="1800" dirty="0" smtClean="0">
                <a:cs typeface="Tahoma" pitchFamily="34" charset="0"/>
              </a:rPr>
              <a:t>Cost of flood management misunderstood by public and policy makers</a:t>
            </a:r>
            <a:endParaRPr lang="en-US" sz="1800"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a:spcBef>
                <a:spcPct val="0"/>
              </a:spcBef>
            </a:pPr>
            <a:r>
              <a:rPr lang="en-US" dirty="0" smtClean="0">
                <a:latin typeface="Arial" charset="0"/>
                <a:cs typeface="Arial" charset="0"/>
              </a:rPr>
              <a:t>Many understandings of flood risk and residual risk</a:t>
            </a:r>
          </a:p>
          <a:p>
            <a:pPr eaLnBrk="1">
              <a:spcBef>
                <a:spcPct val="0"/>
              </a:spcBef>
            </a:pPr>
            <a:endParaRPr lang="en-US" dirty="0" smtClean="0">
              <a:latin typeface="Arial" charset="0"/>
              <a:cs typeface="Arial" charset="0"/>
            </a:endParaRPr>
          </a:p>
          <a:p>
            <a:pPr eaLnBrk="1">
              <a:spcBef>
                <a:spcPct val="0"/>
              </a:spcBef>
            </a:pPr>
            <a:r>
              <a:rPr lang="en-US" dirty="0" smtClean="0">
                <a:latin typeface="Arial" charset="0"/>
                <a:cs typeface="Arial" charset="0"/>
              </a:rPr>
              <a:t>Identifying flood risk is an important first step toward reducing risk and prioritizing projects. Few detailed studies have been completed. Thus leads to oversimplification of flood risk or leaving risk undetermined. </a:t>
            </a:r>
          </a:p>
          <a:p>
            <a:pPr eaLnBrk="1">
              <a:spcBef>
                <a:spcPct val="0"/>
              </a:spcBef>
            </a:pPr>
            <a:endParaRPr lang="en-US" dirty="0" smtClean="0">
              <a:latin typeface="Arial" charset="0"/>
              <a:cs typeface="Arial" charset="0"/>
            </a:endParaRPr>
          </a:p>
          <a:p>
            <a:pPr eaLnBrk="1">
              <a:spcBef>
                <a:spcPct val="0"/>
              </a:spcBef>
            </a:pPr>
            <a:r>
              <a:rPr lang="en-US" dirty="0" smtClean="0">
                <a:latin typeface="Arial" charset="0"/>
                <a:cs typeface="Arial" charset="0"/>
              </a:rPr>
              <a:t>Goal: Consistent and locally appropriate methods for assessing flood risk to help local governments make informed decisions; Prioritize flood management projects throughout the state.</a:t>
            </a:r>
          </a:p>
          <a:p>
            <a:pPr eaLnBrk="1">
              <a:spcBef>
                <a:spcPct val="0"/>
              </a:spcBef>
            </a:pPr>
            <a:endParaRPr lang="en-US" dirty="0" smtClean="0">
              <a:latin typeface="Arial" charset="0"/>
              <a:cs typeface="Arial" charset="0"/>
            </a:endParaRPr>
          </a:p>
          <a:p>
            <a:pPr eaLnBrk="1">
              <a:spcBef>
                <a:spcPct val="0"/>
              </a:spcBef>
            </a:pPr>
            <a:r>
              <a:rPr lang="en-US" dirty="0" smtClean="0">
                <a:latin typeface="Arial" charset="0"/>
                <a:cs typeface="Arial" charset="0"/>
              </a:rPr>
              <a:t>Information about climate change and sea level risk has not been developed for all areas of the state and access to current information is not uniformly available. </a:t>
            </a:r>
          </a:p>
          <a:p>
            <a:pPr eaLnBrk="1">
              <a:spcBef>
                <a:spcPct val="0"/>
              </a:spcBef>
            </a:pPr>
            <a:endParaRPr lang="en-US" dirty="0" smtClean="0">
              <a:latin typeface="Arial" charset="0"/>
              <a:cs typeface="Arial" charset="0"/>
            </a:endParaRPr>
          </a:p>
          <a:p>
            <a:pPr eaLnBrk="1">
              <a:spcBef>
                <a:spcPct val="0"/>
              </a:spcBef>
              <a:buFont typeface="Arial" charset="0"/>
              <a:buChar char="•"/>
            </a:pPr>
            <a:r>
              <a:rPr lang="en-US" dirty="0" smtClean="0">
                <a:latin typeface="Arial" charset="0"/>
                <a:cs typeface="Arial" charset="0"/>
              </a:rPr>
              <a:t>Identify regional methods for risk assessment </a:t>
            </a:r>
          </a:p>
          <a:p>
            <a:pPr eaLnBrk="1">
              <a:spcBef>
                <a:spcPct val="0"/>
              </a:spcBef>
              <a:buFont typeface="Arial" charset="0"/>
              <a:buChar char="•"/>
            </a:pPr>
            <a:r>
              <a:rPr lang="en-US" dirty="0" smtClean="0">
                <a:latin typeface="Arial" charset="0"/>
                <a:cs typeface="Arial" charset="0"/>
              </a:rPr>
              <a:t>Evaluate flood risk in each region</a:t>
            </a:r>
          </a:p>
          <a:p>
            <a:pPr eaLnBrk="1">
              <a:spcBef>
                <a:spcPct val="0"/>
              </a:spcBef>
              <a:buFont typeface="Arial" charset="0"/>
              <a:buChar char="•"/>
            </a:pPr>
            <a:r>
              <a:rPr lang="en-US" dirty="0" smtClean="0">
                <a:latin typeface="Arial" charset="0"/>
                <a:cs typeface="Arial" charset="0"/>
              </a:rPr>
              <a:t>Set Risk reduction goals</a:t>
            </a:r>
          </a:p>
          <a:p>
            <a:pPr eaLnBrk="1">
              <a:spcBef>
                <a:spcPct val="0"/>
              </a:spcBef>
              <a:buFont typeface="Arial" charset="0"/>
              <a:buChar char="•"/>
            </a:pPr>
            <a:r>
              <a:rPr lang="en-US" dirty="0" smtClean="0">
                <a:latin typeface="Arial" charset="0"/>
                <a:cs typeface="Arial" charset="0"/>
              </a:rPr>
              <a:t>Identify opportunities to restore and maintain natural systems</a:t>
            </a:r>
          </a:p>
          <a:p>
            <a:pPr eaLnBrk="1">
              <a:spcBef>
                <a:spcPct val="0"/>
              </a:spcBef>
              <a:buFont typeface="Arial" charset="0"/>
              <a:buChar char="•"/>
            </a:pPr>
            <a:r>
              <a:rPr lang="en-US" dirty="0" smtClean="0">
                <a:latin typeface="Arial" charset="0"/>
                <a:cs typeface="Arial" charset="0"/>
              </a:rPr>
              <a:t>Climate change and sea level rise</a:t>
            </a:r>
          </a:p>
        </p:txBody>
      </p:sp>
      <p:sp>
        <p:nvSpPr>
          <p:cNvPr id="4" name="Slide Number Placeholder 3"/>
          <p:cNvSpPr>
            <a:spLocks noGrp="1"/>
          </p:cNvSpPr>
          <p:nvPr>
            <p:ph type="sldNum" sz="quarter" idx="10"/>
          </p:nvPr>
        </p:nvSpPr>
        <p:spPr/>
        <p:txBody>
          <a:bodyPr/>
          <a:lstStyle/>
          <a:p>
            <a:fld id="{606EBBAE-0E39-41C7-954D-1830126794B4}"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b="1" dirty="0" smtClean="0"/>
              <a:t>Picture: Orange</a:t>
            </a:r>
            <a:r>
              <a:rPr lang="en-US" b="1" baseline="0" dirty="0" smtClean="0"/>
              <a:t> County Flooding at </a:t>
            </a:r>
            <a:r>
              <a:rPr lang="en-US" b="1" dirty="0" smtClean="0"/>
              <a:t>Del Obispo December 2010</a:t>
            </a:r>
          </a:p>
          <a:p>
            <a:pPr>
              <a:buFont typeface="Arial" pitchFamily="34" charset="0"/>
              <a:buNone/>
            </a:pPr>
            <a:r>
              <a:rPr lang="en-US" b="1" dirty="0" smtClean="0"/>
              <a:t>Purpose:</a:t>
            </a:r>
          </a:p>
          <a:p>
            <a:pPr marL="243129" indent="-243129" defTabSz="946230">
              <a:spcBef>
                <a:spcPct val="20000"/>
              </a:spcBef>
              <a:buClr>
                <a:schemeClr val="accent1">
                  <a:lumMod val="75000"/>
                </a:schemeClr>
              </a:buClr>
              <a:buFont typeface="Arial" pitchFamily="34" charset="0"/>
              <a:buChar char="•"/>
              <a:defRPr/>
            </a:pPr>
            <a:r>
              <a:rPr lang="en-US" dirty="0" smtClean="0"/>
              <a:t>First report under the Statewide Flood Management Planning Program</a:t>
            </a:r>
          </a:p>
          <a:p>
            <a:pPr marL="243129" indent="-243129" defTabSz="946230">
              <a:spcBef>
                <a:spcPct val="20000"/>
              </a:spcBef>
              <a:buClr>
                <a:schemeClr val="accent1">
                  <a:lumMod val="75000"/>
                </a:schemeClr>
              </a:buClr>
              <a:buFont typeface="Arial" pitchFamily="34" charset="0"/>
              <a:buChar char="•"/>
              <a:defRPr/>
            </a:pPr>
            <a:r>
              <a:rPr lang="en-US" dirty="0" smtClean="0"/>
              <a:t>The purpose is to develop and promote an understanding of the flood problem statewide, make recommendations for managing flood risk, and to guide decisions about policies and financial investments. </a:t>
            </a:r>
          </a:p>
          <a:p>
            <a:pPr marL="243129" indent="-243129" defTabSz="946230">
              <a:spcBef>
                <a:spcPct val="20000"/>
              </a:spcBef>
              <a:buClr>
                <a:schemeClr val="accent1">
                  <a:lumMod val="75000"/>
                </a:schemeClr>
              </a:buClr>
              <a:buFont typeface="Arial" pitchFamily="34" charset="0"/>
              <a:buChar char="•"/>
              <a:defRPr/>
            </a:pPr>
            <a:r>
              <a:rPr lang="en-US" dirty="0" smtClean="0"/>
              <a:t>Expands other state efforts that have been focused primarily in the Central Valley.</a:t>
            </a:r>
          </a:p>
          <a:p>
            <a:pPr marL="243129" indent="-243129" defTabSz="946230">
              <a:spcBef>
                <a:spcPct val="20000"/>
              </a:spcBef>
              <a:buClr>
                <a:schemeClr val="accent1">
                  <a:lumMod val="75000"/>
                </a:schemeClr>
              </a:buClr>
              <a:buFont typeface="Arial"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606EBBAE-0E39-41C7-954D-1830126794B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eaLnBrk="1">
              <a:spcBef>
                <a:spcPct val="0"/>
              </a:spcBef>
              <a:defRPr/>
            </a:pPr>
            <a:r>
              <a:rPr lang="en-US" dirty="0" smtClean="0">
                <a:latin typeface="Arial" charset="0"/>
                <a:cs typeface="Arial" charset="0"/>
              </a:rPr>
              <a:t>REC 2:  Residents and policymakers have varying levels of understanding about the risk and consequences of flooding. As a result, decisions could be made about land use and during emergencies that lead to putting people and property at increased risk. </a:t>
            </a:r>
          </a:p>
          <a:p>
            <a:pPr eaLnBrk="1">
              <a:spcBef>
                <a:spcPct val="0"/>
              </a:spcBef>
              <a:defRPr/>
            </a:pPr>
            <a:endParaRPr lang="en-US" dirty="0" smtClean="0">
              <a:latin typeface="Arial" charset="0"/>
              <a:cs typeface="Arial" charset="0"/>
            </a:endParaRPr>
          </a:p>
          <a:p>
            <a:pPr eaLnBrk="1">
              <a:spcBef>
                <a:spcPct val="0"/>
              </a:spcBef>
              <a:defRPr/>
            </a:pPr>
            <a:r>
              <a:rPr lang="en-US" dirty="0" smtClean="0">
                <a:latin typeface="Arial" charset="0"/>
                <a:cs typeface="Arial" charset="0"/>
              </a:rPr>
              <a:t>Goal: officials place higher priority on flood management; Citizens understand risk and know what actions to take to reduce personal risk before during and after a flood</a:t>
            </a:r>
          </a:p>
          <a:p>
            <a:pPr eaLnBrk="1">
              <a:spcBef>
                <a:spcPct val="0"/>
              </a:spcBef>
              <a:defRPr/>
            </a:pPr>
            <a:endParaRPr lang="en-US" dirty="0" smtClean="0">
              <a:latin typeface="Arial" charset="0"/>
              <a:cs typeface="Arial" charset="0"/>
            </a:endParaRPr>
          </a:p>
          <a:p>
            <a:pPr eaLnBrk="1">
              <a:spcBef>
                <a:spcPct val="0"/>
              </a:spcBef>
              <a:defRPr/>
            </a:pPr>
            <a:r>
              <a:rPr lang="en-US" dirty="0" smtClean="0">
                <a:latin typeface="Arial" charset="0"/>
                <a:cs typeface="Arial" charset="0"/>
              </a:rPr>
              <a:t>Common language will help avoid public confusion – working together to develop awareness initiatives will maximize limited financial resources</a:t>
            </a:r>
          </a:p>
          <a:p>
            <a:pPr eaLnBrk="1">
              <a:spcBef>
                <a:spcPct val="0"/>
              </a:spcBef>
              <a:defRPr/>
            </a:pPr>
            <a:endParaRPr lang="en-US" dirty="0" smtClean="0">
              <a:latin typeface="Arial" charset="0"/>
              <a:cs typeface="Arial" charset="0"/>
            </a:endParaRPr>
          </a:p>
          <a:p>
            <a:pPr eaLnBrk="1">
              <a:spcBef>
                <a:spcPct val="0"/>
              </a:spcBef>
              <a:defRPr/>
            </a:pPr>
            <a:r>
              <a:rPr lang="en-US" dirty="0" smtClean="0">
                <a:latin typeface="Arial" charset="0"/>
                <a:cs typeface="Arial" charset="0"/>
              </a:rPr>
              <a:t>Share resources, materials, tools, templates, etc. among agencies; Expand existing awareness initiatives</a:t>
            </a:r>
          </a:p>
          <a:p>
            <a:pPr eaLnBrk="1">
              <a:spcBef>
                <a:spcPct val="0"/>
              </a:spcBef>
              <a:defRPr/>
            </a:pPr>
            <a:endParaRPr lang="en-US" dirty="0" smtClean="0">
              <a:latin typeface="Arial" charset="0"/>
              <a:cs typeface="Arial" charset="0"/>
            </a:endParaRPr>
          </a:p>
          <a:p>
            <a:pPr eaLnBrk="1">
              <a:spcBef>
                <a:spcPct val="0"/>
              </a:spcBef>
              <a:defRPr/>
            </a:pPr>
            <a:r>
              <a:rPr lang="en-US" dirty="0" smtClean="0">
                <a:latin typeface="Arial" charset="0"/>
                <a:cs typeface="Arial" charset="0"/>
              </a:rPr>
              <a:t>Provide online – easy access to information, data, case studies, budget information, planning tools etc.</a:t>
            </a:r>
          </a:p>
          <a:p>
            <a:pPr eaLnBrk="1">
              <a:spcBef>
                <a:spcPct val="0"/>
              </a:spcBef>
              <a:defRPr/>
            </a:pPr>
            <a:endParaRPr lang="en-US" dirty="0" smtClean="0">
              <a:latin typeface="Arial" charset="0"/>
              <a:cs typeface="Arial" charset="0"/>
            </a:endParaRPr>
          </a:p>
          <a:p>
            <a:pPr eaLnBrk="1">
              <a:spcBef>
                <a:spcPct val="0"/>
              </a:spcBef>
              <a:defRPr/>
            </a:pPr>
            <a:r>
              <a:rPr lang="en-US" dirty="0" smtClean="0">
                <a:latin typeface="Arial" charset="0"/>
                <a:cs typeface="Arial" charset="0"/>
              </a:rPr>
              <a:t>Share research findings in a timely fashion</a:t>
            </a:r>
          </a:p>
          <a:p>
            <a:pPr eaLnBrk="1">
              <a:spcBef>
                <a:spcPct val="0"/>
              </a:spcBef>
              <a:defRPr/>
            </a:pPr>
            <a:endParaRPr lang="en-US" dirty="0" smtClean="0">
              <a:latin typeface="Arial" charset="0"/>
              <a:cs typeface="Arial" charset="0"/>
            </a:endParaRPr>
          </a:p>
          <a:p>
            <a:pPr eaLnBrk="1">
              <a:spcBef>
                <a:spcPct val="0"/>
              </a:spcBef>
              <a:defRPr/>
            </a:pPr>
            <a:r>
              <a:rPr lang="en-US" dirty="0" smtClean="0">
                <a:latin typeface="Arial" charset="0"/>
                <a:cs typeface="Arial" charset="0"/>
              </a:rPr>
              <a:t>Tools:  Consistent messaging</a:t>
            </a:r>
          </a:p>
          <a:p>
            <a:pPr eaLnBrk="1">
              <a:spcBef>
                <a:spcPct val="0"/>
              </a:spcBef>
              <a:defRPr/>
            </a:pPr>
            <a:r>
              <a:rPr lang="en-US" dirty="0" smtClean="0">
                <a:latin typeface="Arial" charset="0"/>
                <a:cs typeface="Arial" charset="0"/>
              </a:rPr>
              <a:t>	Online tools</a:t>
            </a:r>
          </a:p>
          <a:p>
            <a:pPr eaLnBrk="1">
              <a:spcBef>
                <a:spcPct val="0"/>
              </a:spcBef>
              <a:defRPr/>
            </a:pPr>
            <a:r>
              <a:rPr lang="en-US" dirty="0" smtClean="0">
                <a:latin typeface="Arial" charset="0"/>
                <a:cs typeface="Arial" charset="0"/>
              </a:rPr>
              <a:t>	Share data and information</a:t>
            </a:r>
          </a:p>
          <a:p>
            <a:pPr eaLnBrk="1" hangingPunct="1">
              <a:spcBef>
                <a:spcPct val="0"/>
              </a:spcBef>
              <a:defRPr/>
            </a:pPr>
            <a:endParaRPr lang="en-US" sz="900" dirty="0" smtClean="0">
              <a:cs typeface="+mn-ea" charset="0"/>
            </a:endParaRPr>
          </a:p>
          <a:p>
            <a:pPr eaLnBrk="1" hangingPunct="1">
              <a:spcBef>
                <a:spcPct val="0"/>
              </a:spcBef>
              <a:defRPr/>
            </a:pPr>
            <a:r>
              <a:rPr lang="en-US" sz="900" dirty="0" smtClean="0">
                <a:cs typeface="+mn-ea" charset="0"/>
              </a:rPr>
              <a:t>REC 3:  Flood emergency management is a cost-effective tool to reduce flood loss. Flood emergency preparedness, response, and recovery programs are often fragmented between local agencies within a region or even with different departments of a single agency. Funds for emergency planning are often the first cut during difficult budgeting times.</a:t>
            </a:r>
          </a:p>
          <a:p>
            <a:pPr eaLnBrk="1" hangingPunct="1">
              <a:spcBef>
                <a:spcPct val="0"/>
              </a:spcBef>
              <a:defRPr/>
            </a:pPr>
            <a:endParaRPr lang="en-US" sz="900" dirty="0" smtClean="0">
              <a:cs typeface="+mn-ea" charset="0"/>
            </a:endParaRPr>
          </a:p>
          <a:p>
            <a:pPr eaLnBrk="1" hangingPunct="1">
              <a:spcBef>
                <a:spcPct val="0"/>
              </a:spcBef>
              <a:defRPr/>
            </a:pPr>
            <a:r>
              <a:rPr lang="en-US" sz="900" dirty="0" smtClean="0">
                <a:cs typeface="+mn-ea" charset="0"/>
              </a:rPr>
              <a:t>Goal: Effective and efficient flood emergency management preparedness, response, recovery throughout state</a:t>
            </a:r>
          </a:p>
          <a:p>
            <a:pPr eaLnBrk="1" hangingPunct="1">
              <a:spcBef>
                <a:spcPct val="0"/>
              </a:spcBef>
              <a:defRPr/>
            </a:pPr>
            <a:endParaRPr lang="en-US" sz="900" dirty="0" smtClean="0">
              <a:cs typeface="+mn-ea" charset="0"/>
            </a:endParaRPr>
          </a:p>
          <a:p>
            <a:pPr eaLnBrk="1" hangingPunct="1">
              <a:spcBef>
                <a:spcPct val="0"/>
              </a:spcBef>
              <a:defRPr/>
            </a:pPr>
            <a:r>
              <a:rPr lang="en-US" sz="900" dirty="0" smtClean="0">
                <a:cs typeface="+mn-ea" charset="0"/>
              </a:rPr>
              <a:t>Provide support for coordination among appropriate agencies.</a:t>
            </a:r>
          </a:p>
          <a:p>
            <a:pPr eaLnBrk="1" hangingPunct="1">
              <a:spcBef>
                <a:spcPct val="0"/>
              </a:spcBef>
              <a:defRPr/>
            </a:pPr>
            <a:endParaRPr lang="en-US" sz="900" dirty="0" smtClean="0">
              <a:cs typeface="+mn-ea" charset="0"/>
            </a:endParaRPr>
          </a:p>
          <a:p>
            <a:pPr eaLnBrk="1" hangingPunct="1">
              <a:spcBef>
                <a:spcPct val="0"/>
              </a:spcBef>
              <a:defRPr/>
            </a:pPr>
            <a:r>
              <a:rPr lang="en-US" sz="900" dirty="0" smtClean="0">
                <a:cs typeface="+mn-ea" charset="0"/>
              </a:rPr>
              <a:t>Shrinking budgets, first hit due to General Fund.</a:t>
            </a:r>
          </a:p>
          <a:p>
            <a:pPr eaLnBrk="1" hangingPunct="1">
              <a:spcBef>
                <a:spcPct val="0"/>
              </a:spcBef>
              <a:defRPr/>
            </a:pPr>
            <a:endParaRPr lang="en-US" sz="900" dirty="0" smtClean="0">
              <a:cs typeface="+mn-ea" charset="0"/>
            </a:endParaRPr>
          </a:p>
          <a:p>
            <a:pPr eaLnBrk="1" hangingPunct="1">
              <a:spcBef>
                <a:spcPct val="0"/>
              </a:spcBef>
              <a:defRPr/>
            </a:pPr>
            <a:r>
              <a:rPr lang="en-US" sz="900" dirty="0" smtClean="0">
                <a:cs typeface="+mn-ea" charset="0"/>
              </a:rPr>
              <a:t>Tools:  Funding for coordination for flood readiness</a:t>
            </a:r>
          </a:p>
          <a:p>
            <a:pPr eaLnBrk="1" hangingPunct="1">
              <a:spcBef>
                <a:spcPct val="0"/>
              </a:spcBef>
              <a:defRPr/>
            </a:pPr>
            <a:r>
              <a:rPr lang="en-US" sz="900" dirty="0" smtClean="0">
                <a:cs typeface="+mn-ea" charset="0"/>
              </a:rPr>
              <a:t>	Flood Emergency Management Plans</a:t>
            </a:r>
          </a:p>
          <a:p>
            <a:pPr eaLnBrk="1" hangingPunct="1">
              <a:spcBef>
                <a:spcPct val="0"/>
              </a:spcBef>
              <a:defRPr/>
            </a:pPr>
            <a:r>
              <a:rPr lang="en-US" sz="900" dirty="0" smtClean="0">
                <a:cs typeface="+mn-ea" charset="0"/>
              </a:rPr>
              <a:t>	Flood Fight Training</a:t>
            </a:r>
          </a:p>
          <a:p>
            <a:pPr eaLnBrk="1" hangingPunct="1">
              <a:spcBef>
                <a:spcPct val="0"/>
              </a:spcBef>
              <a:defRPr/>
            </a:pPr>
            <a:r>
              <a:rPr lang="en-US" sz="900" dirty="0" smtClean="0">
                <a:cs typeface="+mn-ea" charset="0"/>
              </a:rPr>
              <a:t>	Data and forecasting Needs</a:t>
            </a:r>
          </a:p>
          <a:p>
            <a:pPr eaLnBrk="1" hangingPunct="1">
              <a:spcBef>
                <a:spcPct val="0"/>
              </a:spcBef>
              <a:defRPr/>
            </a:pPr>
            <a:endParaRPr lang="en-US" sz="900" dirty="0" smtClean="0">
              <a:cs typeface="+mn-ea" charset="0"/>
            </a:endParaRPr>
          </a:p>
          <a:p>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a:spcBef>
                <a:spcPct val="0"/>
              </a:spcBef>
            </a:pPr>
            <a:r>
              <a:rPr lang="en-US" dirty="0" smtClean="0">
                <a:latin typeface="Arial" charset="0"/>
                <a:cs typeface="Arial" charset="0"/>
              </a:rPr>
              <a:t>REC 4: Local Decisions, but collaborating with state, federal and local agencies collaborating so locals can make informed decisions</a:t>
            </a:r>
          </a:p>
          <a:p>
            <a:pPr eaLnBrk="1">
              <a:spcBef>
                <a:spcPct val="0"/>
              </a:spcBef>
            </a:pPr>
            <a:endParaRPr lang="en-US" dirty="0" smtClean="0">
              <a:latin typeface="Arial" charset="0"/>
              <a:cs typeface="Arial" charset="0"/>
            </a:endParaRPr>
          </a:p>
          <a:p>
            <a:pPr eaLnBrk="1">
              <a:spcBef>
                <a:spcPct val="0"/>
              </a:spcBef>
            </a:pPr>
            <a:r>
              <a:rPr lang="en-US" dirty="0" smtClean="0">
                <a:latin typeface="Arial" charset="0"/>
                <a:cs typeface="Arial" charset="0"/>
              </a:rPr>
              <a:t>Goal:  Reduced risk to people, property, and economies in floodplains</a:t>
            </a:r>
          </a:p>
          <a:p>
            <a:pPr eaLnBrk="1">
              <a:spcBef>
                <a:spcPct val="0"/>
              </a:spcBef>
            </a:pPr>
            <a:endParaRPr lang="en-US" dirty="0" smtClean="0">
              <a:latin typeface="Arial" charset="0"/>
              <a:cs typeface="Arial" charset="0"/>
            </a:endParaRPr>
          </a:p>
          <a:p>
            <a:pPr eaLnBrk="1">
              <a:spcBef>
                <a:spcPct val="0"/>
              </a:spcBef>
            </a:pPr>
            <a:r>
              <a:rPr lang="en-US" dirty="0" smtClean="0">
                <a:latin typeface="Arial" charset="0"/>
                <a:cs typeface="Arial" charset="0"/>
              </a:rPr>
              <a:t>Strategy:  Land Use Planning Principles to reduce flood risk</a:t>
            </a:r>
          </a:p>
          <a:p>
            <a:pPr eaLnBrk="1">
              <a:spcBef>
                <a:spcPct val="0"/>
              </a:spcBef>
            </a:pPr>
            <a:r>
              <a:rPr lang="en-US" dirty="0" smtClean="0">
                <a:latin typeface="Arial" charset="0"/>
                <a:cs typeface="Arial" charset="0"/>
              </a:rPr>
              <a:t>		Coordination between planners and emergency managers</a:t>
            </a:r>
          </a:p>
          <a:p>
            <a:pPr eaLnBrk="1">
              <a:spcBef>
                <a:spcPct val="0"/>
              </a:spcBef>
            </a:pPr>
            <a:r>
              <a:rPr lang="en-US" dirty="0" smtClean="0">
                <a:latin typeface="Arial" charset="0"/>
                <a:cs typeface="Arial" charset="0"/>
              </a:rPr>
              <a:t>		Incentivize best management practices</a:t>
            </a:r>
          </a:p>
          <a:p>
            <a:pPr eaLnBrk="1">
              <a:spcBef>
                <a:spcPct val="0"/>
              </a:spcBef>
            </a:pPr>
            <a:endParaRPr lang="en-US" dirty="0" smtClean="0">
              <a:latin typeface="Arial" charset="0"/>
              <a:cs typeface="Arial" charset="0"/>
            </a:endParaRPr>
          </a:p>
          <a:p>
            <a:pPr eaLnBrk="1">
              <a:spcBef>
                <a:spcPct val="0"/>
              </a:spcBef>
            </a:pPr>
            <a:r>
              <a:rPr lang="en-US" dirty="0" smtClean="0">
                <a:latin typeface="Arial" charset="0"/>
                <a:cs typeface="Arial" charset="0"/>
              </a:rPr>
              <a:t>REC 5:  </a:t>
            </a:r>
          </a:p>
          <a:p>
            <a:pPr eaLnBrk="1">
              <a:spcBef>
                <a:spcPct val="0"/>
              </a:spcBef>
            </a:pPr>
            <a:r>
              <a:rPr lang="en-US" dirty="0" smtClean="0">
                <a:latin typeface="Arial" charset="0"/>
                <a:cs typeface="Arial" charset="0"/>
              </a:rPr>
              <a:t>Goal:  Agencies at all levels use and IWM approach for flood management</a:t>
            </a:r>
          </a:p>
          <a:p>
            <a:pPr eaLnBrk="1">
              <a:spcBef>
                <a:spcPct val="0"/>
              </a:spcBef>
            </a:pPr>
            <a:endParaRPr lang="en-US" dirty="0" smtClean="0">
              <a:latin typeface="Arial" charset="0"/>
              <a:cs typeface="Arial" charset="0"/>
            </a:endParaRPr>
          </a:p>
          <a:p>
            <a:pPr eaLnBrk="1">
              <a:spcBef>
                <a:spcPct val="0"/>
              </a:spcBef>
            </a:pPr>
            <a:r>
              <a:rPr lang="en-US" dirty="0" smtClean="0">
                <a:latin typeface="Arial" charset="0"/>
                <a:cs typeface="Arial" charset="0"/>
              </a:rPr>
              <a:t>Strategy:  regional flood planning areas</a:t>
            </a:r>
          </a:p>
          <a:p>
            <a:pPr eaLnBrk="1">
              <a:spcBef>
                <a:spcPct val="0"/>
              </a:spcBef>
            </a:pPr>
            <a:r>
              <a:rPr lang="en-US" dirty="0" smtClean="0">
                <a:latin typeface="Arial" charset="0"/>
                <a:cs typeface="Arial" charset="0"/>
              </a:rPr>
              <a:t>	Prioritize flood management projects</a:t>
            </a:r>
          </a:p>
          <a:p>
            <a:pPr eaLnBrk="1">
              <a:spcBef>
                <a:spcPct val="0"/>
              </a:spcBef>
            </a:pPr>
            <a:r>
              <a:rPr lang="en-US" dirty="0" smtClean="0">
                <a:latin typeface="Arial" charset="0"/>
                <a:cs typeface="Arial" charset="0"/>
              </a:rPr>
              <a:t>	Improve state and federal processes</a:t>
            </a:r>
          </a:p>
          <a:p>
            <a:pPr eaLnBrk="1">
              <a:spcBef>
                <a:spcPct val="0"/>
              </a:spcBef>
            </a:pPr>
            <a:r>
              <a:rPr lang="en-US" dirty="0" smtClean="0">
                <a:latin typeface="Arial" charset="0"/>
                <a:cs typeface="Arial" charset="0"/>
              </a:rPr>
              <a:t>	Improve coordination</a:t>
            </a:r>
          </a:p>
          <a:p>
            <a:pPr eaLnBrk="1">
              <a:spcBef>
                <a:spcPct val="0"/>
              </a:spcBef>
            </a:pPr>
            <a:r>
              <a:rPr lang="en-US" dirty="0" smtClean="0">
                <a:latin typeface="Arial" charset="0"/>
                <a:cs typeface="Arial" charset="0"/>
              </a:rPr>
              <a:t>	Incentivize an IWM approach</a:t>
            </a:r>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3953" indent="-222307">
              <a:spcBef>
                <a:spcPct val="0"/>
              </a:spcBef>
            </a:pPr>
            <a:r>
              <a:rPr lang="en-US" dirty="0" smtClean="0">
                <a:latin typeface="Arial" charset="0"/>
                <a:cs typeface="Arial" charset="0"/>
              </a:rPr>
              <a:t>REC 6:  California has over 1300 agencies that have flood management responsibilities This complex governance situation makes agency coordination fragmented and difficult. Increasing agency alignment will help resolve permitting, planning, and funding. </a:t>
            </a:r>
          </a:p>
          <a:p>
            <a:pPr marL="223953" indent="-222307">
              <a:spcBef>
                <a:spcPct val="0"/>
              </a:spcBef>
            </a:pPr>
            <a:endParaRPr lang="en-US" dirty="0" smtClean="0">
              <a:latin typeface="Arial" charset="0"/>
              <a:cs typeface="Arial" charset="0"/>
            </a:endParaRPr>
          </a:p>
          <a:p>
            <a:pPr marL="223953" indent="-222307">
              <a:spcBef>
                <a:spcPct val="0"/>
              </a:spcBef>
            </a:pPr>
            <a:r>
              <a:rPr lang="en-US" dirty="0" smtClean="0">
                <a:latin typeface="Arial" charset="0"/>
                <a:cs typeface="Arial" charset="0"/>
              </a:rPr>
              <a:t>Goal: Efficiency in all aspects of government related to flood management</a:t>
            </a:r>
          </a:p>
          <a:p>
            <a:pPr marL="223953" indent="-222307">
              <a:spcBef>
                <a:spcPct val="0"/>
              </a:spcBef>
            </a:pPr>
            <a:endParaRPr lang="en-US" dirty="0" smtClean="0">
              <a:latin typeface="Arial" charset="0"/>
              <a:cs typeface="Arial" charset="0"/>
            </a:endParaRPr>
          </a:p>
          <a:p>
            <a:pPr marL="223953" indent="-222307">
              <a:spcBef>
                <a:spcPct val="0"/>
              </a:spcBef>
              <a:buSzPct val="45000"/>
              <a:buFont typeface="Arial" charset="0"/>
              <a:buChar char="•"/>
            </a:pPr>
            <a:r>
              <a:rPr lang="en-US" dirty="0" smtClean="0">
                <a:latin typeface="Arial" charset="0"/>
                <a:cs typeface="Arial" charset="0"/>
              </a:rPr>
              <a:t>Establish regional working groups to address permitting, planning and implementation – work together to solve regional issues</a:t>
            </a:r>
          </a:p>
          <a:p>
            <a:pPr marL="223953" indent="-222307">
              <a:spcBef>
                <a:spcPct val="0"/>
              </a:spcBef>
            </a:pPr>
            <a:endParaRPr lang="en-US" dirty="0" smtClean="0">
              <a:latin typeface="Arial" charset="0"/>
              <a:cs typeface="Arial" charset="0"/>
            </a:endParaRPr>
          </a:p>
          <a:p>
            <a:pPr marL="223953" indent="-222307">
              <a:spcBef>
                <a:spcPct val="0"/>
              </a:spcBef>
              <a:buSzPct val="45000"/>
              <a:buFont typeface="Arial" charset="0"/>
              <a:buChar char="•"/>
            </a:pPr>
            <a:r>
              <a:rPr lang="en-US" dirty="0" smtClean="0">
                <a:latin typeface="Arial" charset="0"/>
                <a:cs typeface="Arial" charset="0"/>
              </a:rPr>
              <a:t>Realign funding programs to encourage local agencies to collaborate with each other on multiple benefit projects</a:t>
            </a:r>
          </a:p>
          <a:p>
            <a:pPr marL="223953" indent="-222307">
              <a:spcBef>
                <a:spcPct val="0"/>
              </a:spcBef>
            </a:pPr>
            <a:endParaRPr lang="en-US" dirty="0" smtClean="0">
              <a:latin typeface="Arial" charset="0"/>
              <a:cs typeface="Arial" charset="0"/>
            </a:endParaRPr>
          </a:p>
          <a:p>
            <a:pPr marL="223953" indent="-222307">
              <a:spcBef>
                <a:spcPct val="0"/>
              </a:spcBef>
              <a:buSzPct val="45000"/>
              <a:buFont typeface="Arial" charset="0"/>
              <a:buChar char="•"/>
            </a:pPr>
            <a:r>
              <a:rPr lang="en-US" dirty="0" smtClean="0">
                <a:latin typeface="Arial" charset="0"/>
                <a:cs typeface="Arial" charset="0"/>
              </a:rPr>
              <a:t>Develop a methodology to prioritize flood management investments – to be used by all level of governments to set investment priorities across the state.</a:t>
            </a:r>
          </a:p>
          <a:p>
            <a:pPr marL="223953" indent="-222307">
              <a:spcBef>
                <a:spcPct val="0"/>
              </a:spcBef>
            </a:pPr>
            <a:endParaRPr lang="en-US" dirty="0" smtClean="0">
              <a:latin typeface="Arial" charset="0"/>
              <a:cs typeface="Arial" charset="0"/>
            </a:endParaRPr>
          </a:p>
          <a:p>
            <a:pPr marL="223953" indent="-222307">
              <a:spcBef>
                <a:spcPct val="0"/>
              </a:spcBef>
            </a:pPr>
            <a:r>
              <a:rPr lang="en-US" dirty="0" smtClean="0">
                <a:latin typeface="Arial" charset="0"/>
                <a:cs typeface="Arial" charset="0"/>
              </a:rPr>
              <a:t>REC 7:  Prioritize and communicating flood management investment needs will help generate support for increased funding. </a:t>
            </a:r>
          </a:p>
          <a:p>
            <a:pPr marL="223953" indent="-222307">
              <a:spcBef>
                <a:spcPct val="0"/>
              </a:spcBef>
            </a:pPr>
            <a:r>
              <a:rPr lang="en-US" dirty="0" smtClean="0">
                <a:latin typeface="Arial" charset="0"/>
                <a:cs typeface="Arial" charset="0"/>
              </a:rPr>
              <a:t>Sufficient and stable investment in ca flood management systems can help avoid much larger future costs for flood recovery.</a:t>
            </a:r>
          </a:p>
          <a:p>
            <a:pPr marL="223953" indent="-222307">
              <a:spcBef>
                <a:spcPct val="0"/>
              </a:spcBef>
            </a:pPr>
            <a:endParaRPr lang="en-US" dirty="0" smtClean="0">
              <a:latin typeface="Arial" charset="0"/>
              <a:cs typeface="Arial" charset="0"/>
            </a:endParaRPr>
          </a:p>
          <a:p>
            <a:pPr marL="223953" indent="-222307">
              <a:spcBef>
                <a:spcPct val="0"/>
              </a:spcBef>
            </a:pPr>
            <a:r>
              <a:rPr lang="en-US" dirty="0" smtClean="0">
                <a:latin typeface="Arial" charset="0"/>
                <a:cs typeface="Arial" charset="0"/>
              </a:rPr>
              <a:t>Goal: sufficient and stable funding</a:t>
            </a:r>
          </a:p>
          <a:p>
            <a:pPr marL="223953" indent="-222307">
              <a:spcBef>
                <a:spcPct val="0"/>
              </a:spcBef>
            </a:pPr>
            <a:endParaRPr lang="en-US" dirty="0" smtClean="0">
              <a:latin typeface="Arial" charset="0"/>
              <a:cs typeface="Arial" charset="0"/>
            </a:endParaRPr>
          </a:p>
          <a:p>
            <a:pPr marL="223953" indent="-222307">
              <a:spcBef>
                <a:spcPct val="0"/>
              </a:spcBef>
            </a:pPr>
            <a:r>
              <a:rPr lang="en-US" dirty="0" smtClean="0">
                <a:latin typeface="Arial" charset="0"/>
                <a:cs typeface="Arial" charset="0"/>
              </a:rPr>
              <a:t>Work together to propose changes or alterations to local funding methods. </a:t>
            </a:r>
          </a:p>
          <a:p>
            <a:pPr marL="223953" indent="-222307">
              <a:spcBef>
                <a:spcPct val="0"/>
              </a:spcBef>
            </a:pPr>
            <a:endParaRPr lang="en-US" dirty="0" smtClean="0">
              <a:latin typeface="Arial" charset="0"/>
              <a:cs typeface="Arial" charset="0"/>
            </a:endParaRPr>
          </a:p>
          <a:p>
            <a:pPr marL="223953" indent="-222307">
              <a:spcBef>
                <a:spcPct val="0"/>
              </a:spcBef>
            </a:pPr>
            <a:r>
              <a:rPr lang="en-US" dirty="0" smtClean="0">
                <a:latin typeface="Arial" charset="0"/>
                <a:cs typeface="Arial" charset="0"/>
              </a:rPr>
              <a:t>Develop a central online database resource that describes the different funding programs and provides guidance on how to access that funding. </a:t>
            </a:r>
          </a:p>
          <a:p>
            <a:pPr marL="223953" indent="-222307">
              <a:spcBef>
                <a:spcPct val="0"/>
              </a:spcBef>
            </a:pPr>
            <a:endParaRPr lang="en-US" dirty="0" smtClean="0">
              <a:latin typeface="Arial" charset="0"/>
              <a:cs typeface="Arial" charset="0"/>
            </a:endParaRPr>
          </a:p>
          <a:p>
            <a:pPr marL="223953" indent="-222307">
              <a:spcBef>
                <a:spcPct val="0"/>
              </a:spcBef>
            </a:pPr>
            <a:r>
              <a:rPr lang="en-US" dirty="0" smtClean="0">
                <a:latin typeface="Arial" charset="0"/>
                <a:cs typeface="Arial" charset="0"/>
              </a:rPr>
              <a:t>Work together to advocate for sufficient and stable funding sources for regionally-based integrated water management projects.</a:t>
            </a:r>
          </a:p>
          <a:p>
            <a:pPr marL="223953" indent="-222307">
              <a:spcBef>
                <a:spcPct val="0"/>
              </a:spcBef>
            </a:pPr>
            <a:endParaRPr lang="en-US" dirty="0" smtClean="0">
              <a:latin typeface="Arial" charset="0"/>
              <a:cs typeface="Arial" charset="0"/>
            </a:endParaRPr>
          </a:p>
          <a:p>
            <a:pPr marL="223953" indent="-222307">
              <a:spcBef>
                <a:spcPct val="0"/>
              </a:spcBef>
            </a:pPr>
            <a:endParaRPr lang="en-US" dirty="0" smtClean="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a:t>
            </a:r>
            <a:r>
              <a:rPr lang="en-US" dirty="0" smtClean="0"/>
              <a:t>: Sutter Butte</a:t>
            </a:r>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26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Main</a:t>
            </a:r>
            <a:r>
              <a:rPr lang="en-US" baseline="0" dirty="0" smtClean="0"/>
              <a:t> Report and attachments released April 3 (8 Technical attachments)</a:t>
            </a:r>
          </a:p>
          <a:p>
            <a:r>
              <a:rPr lang="en-US" baseline="0" dirty="0" smtClean="0"/>
              <a:t>45-day comment period with comments due May 20 – comment form available on website</a:t>
            </a:r>
          </a:p>
          <a:p>
            <a:r>
              <a:rPr lang="en-US" baseline="0" dirty="0" smtClean="0"/>
              <a:t>Holding 9 Statewide regional meetings</a:t>
            </a:r>
          </a:p>
          <a:p>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1" dirty="0" smtClean="0"/>
              <a:t>Notes:</a:t>
            </a:r>
          </a:p>
          <a:p>
            <a:pPr>
              <a:buFont typeface="Arial" pitchFamily="34" charset="0"/>
              <a:buNone/>
            </a:pPr>
            <a:endParaRPr lang="en-US" b="1" dirty="0" smtClean="0"/>
          </a:p>
          <a:p>
            <a:pPr>
              <a:buFont typeface="Arial" pitchFamily="34" charset="0"/>
              <a:buNone/>
            </a:pPr>
            <a:r>
              <a:rPr lang="en-US" b="1" dirty="0" smtClean="0"/>
              <a:t>Other ongoing studies that are an outgrowth of the CVFPP:   CVIFMS-(how federal interests can be aligned in the CVFPP future</a:t>
            </a:r>
            <a:r>
              <a:rPr lang="en-US" b="1" baseline="0" dirty="0" smtClean="0"/>
              <a:t> projects)</a:t>
            </a:r>
            <a:r>
              <a:rPr lang="en-US" b="1" dirty="0" smtClean="0"/>
              <a:t>, CVFPP</a:t>
            </a:r>
            <a:r>
              <a:rPr lang="en-US" b="1" baseline="0" dirty="0" smtClean="0"/>
              <a:t> </a:t>
            </a:r>
            <a:r>
              <a:rPr lang="en-US" b="1" dirty="0" smtClean="0"/>
              <a:t>regional</a:t>
            </a:r>
            <a:r>
              <a:rPr lang="en-US" b="1" baseline="0" dirty="0" smtClean="0"/>
              <a:t> planning </a:t>
            </a:r>
            <a:endParaRPr lang="en-US" b="1" dirty="0" smtClean="0"/>
          </a:p>
        </p:txBody>
      </p:sp>
      <p:sp>
        <p:nvSpPr>
          <p:cNvPr id="4" name="Slide Number Placeholder 3"/>
          <p:cNvSpPr>
            <a:spLocks noGrp="1"/>
          </p:cNvSpPr>
          <p:nvPr>
            <p:ph type="sldNum" sz="quarter" idx="10"/>
          </p:nvPr>
        </p:nvSpPr>
        <p:spPr/>
        <p:txBody>
          <a:bodyPr/>
          <a:lstStyle/>
          <a:p>
            <a:fld id="{606EBBAE-0E39-41C7-954D-1830126794B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3416" indent="-221774" defTabSz="946230">
              <a:spcBef>
                <a:spcPct val="0"/>
              </a:spcBef>
              <a:buSzPct val="45000"/>
              <a:defRPr/>
            </a:pPr>
            <a:r>
              <a:rPr lang="en-US" b="1" dirty="0" smtClean="0">
                <a:cs typeface="+mn-ea" charset="0"/>
              </a:rPr>
              <a:t>Picture: </a:t>
            </a:r>
            <a:r>
              <a:rPr lang="en-US" b="1" dirty="0" smtClean="0"/>
              <a:t>Thousand Palms, 2005</a:t>
            </a:r>
          </a:p>
          <a:p>
            <a:pPr marL="223416" indent="-221774">
              <a:spcBef>
                <a:spcPct val="0"/>
              </a:spcBef>
              <a:buSzPct val="45000"/>
              <a:defRPr/>
            </a:pPr>
            <a:r>
              <a:rPr lang="en-US" b="1" dirty="0" smtClean="0"/>
              <a:t>Key Facts:</a:t>
            </a:r>
            <a:endParaRPr lang="en-US" dirty="0" smtClean="0">
              <a:cs typeface="+mn-ea" charset="0"/>
            </a:endParaRPr>
          </a:p>
          <a:p>
            <a:pPr marL="223416" indent="-221774">
              <a:spcBef>
                <a:spcPct val="0"/>
              </a:spcBef>
              <a:buSzPct val="45000"/>
              <a:buFont typeface="Arial" charset="0"/>
              <a:buChar char="•"/>
              <a:defRPr/>
            </a:pPr>
            <a:r>
              <a:rPr lang="en-US" dirty="0" smtClean="0">
                <a:cs typeface="+mn-ea" charset="0"/>
              </a:rPr>
              <a:t>California is at risk for catastrophic flooding. </a:t>
            </a:r>
          </a:p>
          <a:p>
            <a:pPr marL="223416" indent="-221774">
              <a:spcBef>
                <a:spcPct val="0"/>
              </a:spcBef>
              <a:buSzPct val="45000"/>
              <a:buFont typeface="Arial" charset="0"/>
              <a:buChar char="•"/>
              <a:defRPr/>
            </a:pPr>
            <a:r>
              <a:rPr lang="en-US" dirty="0" smtClean="0">
                <a:cs typeface="+mn-ea" charset="0"/>
              </a:rPr>
              <a:t>We have found that 1 in 5 Californians are living in a 500-year floodplain. </a:t>
            </a:r>
          </a:p>
          <a:p>
            <a:pPr marL="223416" indent="-221774">
              <a:spcBef>
                <a:spcPct val="0"/>
              </a:spcBef>
              <a:buSzPct val="45000"/>
              <a:buFont typeface="Arial" charset="0"/>
              <a:buChar char="•"/>
              <a:defRPr/>
            </a:pPr>
            <a:r>
              <a:rPr lang="en-US" dirty="0" smtClean="0">
                <a:cs typeface="+mn-ea" charset="0"/>
              </a:rPr>
              <a:t>And flooding is not limited to one region – each county has been declared a federal disaster area at least once for flooding in the past 20 years. </a:t>
            </a:r>
          </a:p>
          <a:p>
            <a:pPr marL="223416" indent="-221774">
              <a:spcBef>
                <a:spcPct val="0"/>
              </a:spcBef>
              <a:buSzPct val="45000"/>
              <a:buFont typeface="Arial" charset="0"/>
              <a:buChar char="•"/>
              <a:defRPr/>
            </a:pPr>
            <a:r>
              <a:rPr lang="en-US" dirty="0" smtClean="0">
                <a:cs typeface="+mn-ea" charset="0"/>
              </a:rPr>
              <a:t>Flood insurance policies have tripled since 1982. </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06EBBAE-0E39-41C7-954D-1830126794B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a:spcBef>
                <a:spcPct val="0"/>
              </a:spcBef>
            </a:pPr>
            <a:r>
              <a:rPr lang="en-US" dirty="0" smtClean="0">
                <a:latin typeface="Arial" charset="0"/>
                <a:cs typeface="Arial" charset="0"/>
              </a:rPr>
              <a:t>One of the problems is that there are so many kinds of floods in CA – all with different characteristics, warning times, etc. From tsunami and coastal to slow rise, to debris flow and alluvial fan flooding, to failure of engineered structures such as dams and levees…</a:t>
            </a:r>
          </a:p>
          <a:p>
            <a:pPr eaLnBrk="1">
              <a:spcBef>
                <a:spcPct val="0"/>
              </a:spcBef>
              <a:buFont typeface="Arial" pitchFamily="34" charset="0"/>
              <a:buChar char="•"/>
            </a:pPr>
            <a:r>
              <a:rPr lang="en-US" dirty="0" smtClean="0">
                <a:latin typeface="Arial" charset="0"/>
                <a:cs typeface="Arial" charset="0"/>
              </a:rPr>
              <a:t>Warning time</a:t>
            </a:r>
          </a:p>
          <a:p>
            <a:pPr eaLnBrk="1">
              <a:spcBef>
                <a:spcPct val="0"/>
              </a:spcBef>
              <a:buFont typeface="Arial" pitchFamily="34" charset="0"/>
              <a:buChar char="•"/>
            </a:pPr>
            <a:r>
              <a:rPr lang="en-US" dirty="0" smtClean="0">
                <a:latin typeface="Arial" charset="0"/>
                <a:cs typeface="Arial" charset="0"/>
              </a:rPr>
              <a:t>Land forms</a:t>
            </a:r>
          </a:p>
          <a:p>
            <a:pPr eaLnBrk="1">
              <a:spcBef>
                <a:spcPct val="0"/>
              </a:spcBef>
              <a:buFont typeface="Arial" pitchFamily="34" charset="0"/>
              <a:buChar char="•"/>
            </a:pPr>
            <a:r>
              <a:rPr lang="en-US" dirty="0" smtClean="0">
                <a:latin typeface="Arial" charset="0"/>
                <a:cs typeface="Arial" charset="0"/>
              </a:rPr>
              <a:t>Climate</a:t>
            </a:r>
          </a:p>
          <a:p>
            <a:pPr eaLnBrk="1">
              <a:spcBef>
                <a:spcPct val="0"/>
              </a:spcBef>
              <a:buFont typeface="Arial" pitchFamily="34" charset="0"/>
              <a:buChar char="•"/>
            </a:pPr>
            <a:r>
              <a:rPr lang="en-US" dirty="0" smtClean="0">
                <a:latin typeface="Arial" charset="0"/>
                <a:cs typeface="Arial" charset="0"/>
              </a:rPr>
              <a:t>Precipitation times</a:t>
            </a:r>
          </a:p>
          <a:p>
            <a:pPr eaLnBrk="1">
              <a:spcBef>
                <a:spcPct val="0"/>
              </a:spcBef>
              <a:buFont typeface="Arial" pitchFamily="34" charset="0"/>
              <a:buChar char="•"/>
            </a:pPr>
            <a:r>
              <a:rPr lang="en-US" dirty="0" smtClean="0">
                <a:latin typeface="Arial" charset="0"/>
                <a:cs typeface="Arial" charset="0"/>
              </a:rPr>
              <a:t>Duration</a:t>
            </a:r>
          </a:p>
          <a:p>
            <a:pPr eaLnBrk="1">
              <a:spcBef>
                <a:spcPct val="0"/>
              </a:spcBef>
              <a:buFont typeface="Arial" pitchFamily="34" charset="0"/>
              <a:buChar char="•"/>
            </a:pPr>
            <a:r>
              <a:rPr lang="en-US" dirty="0" smtClean="0">
                <a:latin typeface="Arial" charset="0"/>
                <a:cs typeface="Arial" charset="0"/>
              </a:rPr>
              <a:t>Area flooded</a:t>
            </a:r>
          </a:p>
          <a:p>
            <a:pPr eaLnBrk="1">
              <a:spcBef>
                <a:spcPct val="0"/>
              </a:spcBef>
              <a:buFont typeface="Arial" pitchFamily="34" charset="0"/>
              <a:buChar char="•"/>
            </a:pPr>
            <a:r>
              <a:rPr lang="en-US" dirty="0" smtClean="0">
                <a:latin typeface="Arial" charset="0"/>
                <a:cs typeface="Arial" charset="0"/>
              </a:rPr>
              <a:t>Causes</a:t>
            </a:r>
          </a:p>
        </p:txBody>
      </p:sp>
      <p:sp>
        <p:nvSpPr>
          <p:cNvPr id="4" name="Slide Number Placeholder 3"/>
          <p:cNvSpPr>
            <a:spLocks noGrp="1"/>
          </p:cNvSpPr>
          <p:nvPr>
            <p:ph type="sldNum" sz="quarter" idx="10"/>
          </p:nvPr>
        </p:nvSpPr>
        <p:spPr/>
        <p:txBody>
          <a:bodyPr/>
          <a:lstStyle/>
          <a:p>
            <a:fld id="{606EBBAE-0E39-41C7-954D-1830126794B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1500" indent="-361500" defTabSz="963998" eaLnBrk="0" fontAlgn="base" hangingPunct="0">
              <a:spcBef>
                <a:spcPct val="20000"/>
              </a:spcBef>
              <a:spcAft>
                <a:spcPct val="0"/>
              </a:spcAft>
              <a:buClr>
                <a:srgbClr val="477F80"/>
              </a:buClr>
              <a:buFont typeface="Arial"/>
              <a:buChar char="•"/>
              <a:defRPr/>
            </a:pPr>
            <a:r>
              <a:rPr lang="en-US" dirty="0" smtClean="0">
                <a:cs typeface="Tahoma" pitchFamily="34" charset="0"/>
              </a:rPr>
              <a:t>Over 7 million Californian’s live in 500-year floodplains</a:t>
            </a:r>
          </a:p>
          <a:p>
            <a:pPr marL="361500" indent="-361500" defTabSz="963998" eaLnBrk="0" fontAlgn="base" hangingPunct="0">
              <a:spcBef>
                <a:spcPct val="20000"/>
              </a:spcBef>
              <a:spcAft>
                <a:spcPct val="0"/>
              </a:spcAft>
              <a:buClr>
                <a:srgbClr val="477F80"/>
              </a:buClr>
              <a:buFont typeface="Arial"/>
              <a:buChar char="•"/>
              <a:defRPr/>
            </a:pPr>
            <a:r>
              <a:rPr lang="en-US" dirty="0" smtClean="0">
                <a:cs typeface="Tahoma" pitchFamily="34" charset="0"/>
              </a:rPr>
              <a:t>1.4</a:t>
            </a:r>
            <a:r>
              <a:rPr lang="en-US" baseline="0" dirty="0" smtClean="0">
                <a:cs typeface="Tahoma" pitchFamily="34" charset="0"/>
              </a:rPr>
              <a:t> million in 100-year floodplain</a:t>
            </a:r>
          </a:p>
          <a:p>
            <a:pPr marL="361408" indent="-359766" defTabSz="946230">
              <a:spcBef>
                <a:spcPts val="376"/>
              </a:spcBef>
              <a:buClr>
                <a:srgbClr val="477F80"/>
              </a:buClr>
              <a:buSzPct val="45000"/>
              <a:defRPr/>
            </a:pPr>
            <a:r>
              <a:rPr lang="en-US" dirty="0" smtClean="0">
                <a:cs typeface="Tahoma" pitchFamily="34" charset="0"/>
              </a:rPr>
              <a:t>Regions with highest population exposed:</a:t>
            </a:r>
          </a:p>
          <a:p>
            <a:pPr marL="361408" indent="-359766">
              <a:spcBef>
                <a:spcPts val="376"/>
              </a:spcBef>
              <a:buClr>
                <a:srgbClr val="477F80"/>
              </a:buClr>
              <a:buSzPct val="45000"/>
              <a:buFont typeface="Arial" charset="0"/>
              <a:buChar char="•"/>
            </a:pPr>
            <a:r>
              <a:rPr lang="en-US" dirty="0" smtClean="0">
                <a:latin typeface="Arial" charset="0"/>
                <a:cs typeface="Arial" charset="0"/>
              </a:rPr>
              <a:t>SOUTH COAST -3 million</a:t>
            </a:r>
          </a:p>
          <a:p>
            <a:pPr marL="361408" indent="-359766">
              <a:spcBef>
                <a:spcPts val="376"/>
              </a:spcBef>
              <a:buClr>
                <a:srgbClr val="477F80"/>
              </a:buClr>
              <a:buSzPct val="45000"/>
              <a:buFont typeface="Arial" charset="0"/>
              <a:buChar char="•"/>
            </a:pPr>
            <a:r>
              <a:rPr lang="en-US" dirty="0" smtClean="0">
                <a:latin typeface="Arial" charset="0"/>
                <a:cs typeface="Arial" charset="0"/>
              </a:rPr>
              <a:t>SAN FRANCISCO – 1 million</a:t>
            </a:r>
          </a:p>
          <a:p>
            <a:pPr marL="361408" indent="-359766">
              <a:spcBef>
                <a:spcPts val="376"/>
              </a:spcBef>
              <a:buClr>
                <a:srgbClr val="477F80"/>
              </a:buClr>
              <a:buSzPct val="45000"/>
              <a:buFont typeface="Arial" charset="0"/>
              <a:buChar char="•"/>
            </a:pPr>
            <a:r>
              <a:rPr lang="en-US" dirty="0" smtClean="0">
                <a:latin typeface="Arial" charset="0"/>
                <a:cs typeface="Arial" charset="0"/>
              </a:rPr>
              <a:t>SACRAMENTO – 1 million</a:t>
            </a:r>
          </a:p>
          <a:p>
            <a:pPr marL="361408" indent="-359766">
              <a:spcBef>
                <a:spcPts val="376"/>
              </a:spcBef>
              <a:buClr>
                <a:srgbClr val="477F80"/>
              </a:buClr>
              <a:buSzPct val="45000"/>
              <a:buFont typeface="Arial" charset="0"/>
              <a:buChar char="•"/>
            </a:pPr>
            <a:r>
              <a:rPr lang="en-US" dirty="0" smtClean="0">
                <a:latin typeface="Arial" charset="0"/>
                <a:cs typeface="Arial" charset="0"/>
              </a:rPr>
              <a:t>SAN JOAQUIN – ½ million</a:t>
            </a:r>
          </a:p>
          <a:p>
            <a:pPr marL="361408" indent="-359766">
              <a:spcBef>
                <a:spcPts val="376"/>
              </a:spcBef>
              <a:buClr>
                <a:srgbClr val="477F80"/>
              </a:buClr>
              <a:buSzPct val="45000"/>
              <a:buFont typeface="Arial" charset="0"/>
              <a:buChar char="•"/>
            </a:pPr>
            <a:r>
              <a:rPr lang="en-US" dirty="0" smtClean="0">
                <a:latin typeface="Arial" charset="0"/>
                <a:cs typeface="Arial" charset="0"/>
              </a:rPr>
              <a:t>TULARE – ½ million</a:t>
            </a:r>
          </a:p>
          <a:p>
            <a:pPr marL="361408" indent="-359766">
              <a:spcBef>
                <a:spcPts val="376"/>
              </a:spcBef>
              <a:buClr>
                <a:srgbClr val="477F80"/>
              </a:buClr>
              <a:buSzPct val="45000"/>
              <a:buFont typeface="Arial" charset="0"/>
              <a:buChar char="•"/>
            </a:pPr>
            <a:r>
              <a:rPr lang="en-US" dirty="0" smtClean="0">
                <a:latin typeface="Arial" charset="0"/>
                <a:cs typeface="Arial" charset="0"/>
              </a:rPr>
              <a:t>CENTRAL COAST – ½ million</a:t>
            </a:r>
          </a:p>
          <a:p>
            <a:pPr marL="361500" indent="-361500" defTabSz="963998" eaLnBrk="0" fontAlgn="base" hangingPunct="0">
              <a:spcBef>
                <a:spcPct val="20000"/>
              </a:spcBef>
              <a:spcAft>
                <a:spcPct val="0"/>
              </a:spcAft>
              <a:buClr>
                <a:srgbClr val="477F80"/>
              </a:buClr>
              <a:buFont typeface="Arial"/>
              <a:buChar char="•"/>
              <a:defRPr/>
            </a:pPr>
            <a:endParaRPr lang="en-US" baseline="0" dirty="0" smtClean="0">
              <a:cs typeface="Tahoma" pitchFamily="34" charset="0"/>
            </a:endParaRPr>
          </a:p>
          <a:p>
            <a:pPr marL="361500" indent="-361500" defTabSz="963998" eaLnBrk="0" fontAlgn="base" hangingPunct="0">
              <a:spcBef>
                <a:spcPct val="20000"/>
              </a:spcBef>
              <a:spcAft>
                <a:spcPct val="0"/>
              </a:spcAft>
              <a:buClr>
                <a:srgbClr val="477F80"/>
              </a:buClr>
              <a:buFont typeface="Arial"/>
              <a:buChar char="•"/>
              <a:defRPr/>
            </a:pPr>
            <a:endParaRPr lang="en-US" baseline="0" dirty="0" smtClean="0">
              <a:cs typeface="Tahoma" pitchFamily="34" charset="0"/>
            </a:endParaRPr>
          </a:p>
          <a:p>
            <a:pPr marL="361500" indent="-361500" defTabSz="963998" eaLnBrk="0" fontAlgn="base" hangingPunct="0">
              <a:spcBef>
                <a:spcPct val="20000"/>
              </a:spcBef>
              <a:spcAft>
                <a:spcPct val="0"/>
              </a:spcAft>
              <a:buClr>
                <a:srgbClr val="477F80"/>
              </a:buClr>
              <a:buFont typeface="Arial"/>
              <a:buChar char="•"/>
              <a:defRPr/>
            </a:pPr>
            <a:endParaRPr lang="en-US" baseline="0" dirty="0" smtClean="0">
              <a:cs typeface="Tahoma" pitchFamily="34" charset="0"/>
            </a:endParaRPr>
          </a:p>
          <a:p>
            <a:pPr marL="361500" indent="-361500" defTabSz="963998" eaLnBrk="0" fontAlgn="base" hangingPunct="0">
              <a:spcBef>
                <a:spcPct val="20000"/>
              </a:spcBef>
              <a:spcAft>
                <a:spcPct val="0"/>
              </a:spcAft>
              <a:buClr>
                <a:srgbClr val="477F80"/>
              </a:buClr>
              <a:defRPr/>
            </a:pPr>
            <a:endParaRPr lang="en-US" baseline="0" dirty="0" smtClean="0">
              <a:cs typeface="Tahoma" pitchFamily="34" charset="0"/>
            </a:endParaRPr>
          </a:p>
          <a:p>
            <a:pPr marL="361500" indent="-361500" defTabSz="963998" eaLnBrk="0" fontAlgn="base" hangingPunct="0">
              <a:spcBef>
                <a:spcPct val="20000"/>
              </a:spcBef>
              <a:spcAft>
                <a:spcPct val="0"/>
              </a:spcAft>
              <a:buClr>
                <a:srgbClr val="477F80"/>
              </a:buClr>
              <a:buFont typeface="Arial"/>
              <a:buChar char="•"/>
              <a:defRPr/>
            </a:pPr>
            <a:endParaRPr lang="en-US" baseline="0" dirty="0" smtClean="0">
              <a:cs typeface="Tahoma" pitchFamily="34" charset="0"/>
            </a:endParaRPr>
          </a:p>
        </p:txBody>
      </p:sp>
      <p:sp>
        <p:nvSpPr>
          <p:cNvPr id="4" name="Slide Number Placeholder 3"/>
          <p:cNvSpPr>
            <a:spLocks noGrp="1"/>
          </p:cNvSpPr>
          <p:nvPr>
            <p:ph type="sldNum" sz="quarter" idx="10"/>
          </p:nvPr>
        </p:nvSpPr>
        <p:spPr/>
        <p:txBody>
          <a:bodyPr/>
          <a:lstStyle/>
          <a:p>
            <a:fld id="{606EBBAE-0E39-41C7-954D-1830126794B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2277" indent="-360631">
              <a:spcBef>
                <a:spcPts val="377"/>
              </a:spcBef>
              <a:buClr>
                <a:srgbClr val="477F80"/>
              </a:buClr>
              <a:buSzPct val="45000"/>
              <a:buFont typeface="Arial" charset="0"/>
              <a:buChar char="•"/>
            </a:pPr>
            <a:r>
              <a:rPr lang="en-US" dirty="0" smtClean="0">
                <a:latin typeface="Arial" charset="0"/>
                <a:cs typeface="Arial" charset="0"/>
              </a:rPr>
              <a:t>San Diego, Orange, and Los Angeles counties have largest population at risk</a:t>
            </a:r>
          </a:p>
          <a:p>
            <a:pPr marL="362277" indent="-360631" algn="ctr">
              <a:spcBef>
                <a:spcPts val="377"/>
              </a:spcBef>
            </a:pPr>
            <a:endParaRPr lang="en-US" dirty="0" smtClean="0">
              <a:latin typeface="Arial" charset="0"/>
              <a:cs typeface="Arial" charset="0"/>
            </a:endParaRPr>
          </a:p>
          <a:p>
            <a:pPr marL="362277" indent="-360631" algn="ctr">
              <a:spcBef>
                <a:spcPts val="377"/>
              </a:spcBef>
            </a:pPr>
            <a:endParaRPr lang="en-US" dirty="0" smtClean="0">
              <a:latin typeface="Arial" charset="0"/>
              <a:cs typeface="Arial" charset="0"/>
            </a:endParaRPr>
          </a:p>
          <a:p>
            <a:pPr marL="362277" indent="-360631" algn="ctr">
              <a:spcBef>
                <a:spcPts val="377"/>
              </a:spcBef>
            </a:pPr>
            <a:r>
              <a:rPr lang="en-US" dirty="0" smtClean="0">
                <a:latin typeface="Arial" charset="0"/>
                <a:cs typeface="Arial" charset="0"/>
              </a:rPr>
              <a:t>Bar chart pop up minus state average</a:t>
            </a:r>
          </a:p>
          <a:p>
            <a:pPr marL="362277" indent="-360631" algn="ctr">
              <a:spcBef>
                <a:spcPts val="377"/>
              </a:spcBef>
            </a:pPr>
            <a:r>
              <a:rPr lang="en-US" dirty="0" smtClean="0">
                <a:latin typeface="Arial" charset="0"/>
                <a:cs typeface="Arial" charset="0"/>
              </a:rPr>
              <a:t>BAR GRAPH (% POP in floodplain VS COUNTY NAME)</a:t>
            </a:r>
          </a:p>
          <a:p>
            <a:pPr marL="362277" indent="-360631" algn="ctr">
              <a:spcBef>
                <a:spcPts val="377"/>
              </a:spcBef>
            </a:pPr>
            <a:r>
              <a:rPr lang="en-US" dirty="0" smtClean="0">
                <a:latin typeface="Arial" charset="0"/>
                <a:cs typeface="Arial" charset="0"/>
              </a:rPr>
              <a:t>Sutter 94%</a:t>
            </a:r>
          </a:p>
          <a:p>
            <a:pPr marL="362277" indent="-360631" algn="ctr">
              <a:spcBef>
                <a:spcPts val="377"/>
              </a:spcBef>
            </a:pPr>
            <a:r>
              <a:rPr lang="en-US" dirty="0" smtClean="0">
                <a:latin typeface="Arial" charset="0"/>
                <a:cs typeface="Arial" charset="0"/>
              </a:rPr>
              <a:t>Yuba – 69%</a:t>
            </a:r>
          </a:p>
          <a:p>
            <a:pPr marL="362277" indent="-360631" algn="ctr">
              <a:spcBef>
                <a:spcPts val="377"/>
              </a:spcBef>
            </a:pPr>
            <a:r>
              <a:rPr lang="en-US" dirty="0" smtClean="0">
                <a:latin typeface="Arial" charset="0"/>
                <a:cs typeface="Arial" charset="0"/>
              </a:rPr>
              <a:t>San Joaquin – 66%</a:t>
            </a:r>
          </a:p>
        </p:txBody>
      </p:sp>
      <p:sp>
        <p:nvSpPr>
          <p:cNvPr id="4" name="Slide Number Placeholder 3"/>
          <p:cNvSpPr>
            <a:spLocks noGrp="1"/>
          </p:cNvSpPr>
          <p:nvPr>
            <p:ph type="sldNum" sz="quarter" idx="10"/>
          </p:nvPr>
        </p:nvSpPr>
        <p:spPr/>
        <p:txBody>
          <a:bodyPr/>
          <a:lstStyle/>
          <a:p>
            <a:fld id="{606EBBAE-0E39-41C7-954D-1830126794B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Sutter 94%</a:t>
            </a:r>
          </a:p>
          <a:p>
            <a:pPr algn="l"/>
            <a:r>
              <a:rPr lang="en-US" dirty="0" smtClean="0"/>
              <a:t>Yuba – 69%</a:t>
            </a:r>
          </a:p>
          <a:p>
            <a:pPr algn="l"/>
            <a:r>
              <a:rPr lang="en-US" dirty="0" smtClean="0"/>
              <a:t>San Joaquin – 66%</a:t>
            </a:r>
          </a:p>
          <a:p>
            <a:pPr algn="l"/>
            <a:r>
              <a:rPr lang="en-US" dirty="0" smtClean="0"/>
              <a:t>Monterey over 50%</a:t>
            </a:r>
          </a:p>
          <a:p>
            <a:pPr algn="l"/>
            <a:r>
              <a:rPr lang="en-US" dirty="0" smtClean="0"/>
              <a:t>Tulare over 50%</a:t>
            </a:r>
          </a:p>
          <a:p>
            <a:pPr algn="ctr"/>
            <a:endParaRPr lang="en-US" dirty="0" smtClean="0"/>
          </a:p>
          <a:p>
            <a:pPr marL="362422" indent="-362422" defTabSz="966459" eaLnBrk="0" fontAlgn="base" hangingPunct="0">
              <a:spcBef>
                <a:spcPct val="20000"/>
              </a:spcBef>
              <a:spcAft>
                <a:spcPct val="0"/>
              </a:spcAft>
              <a:buClr>
                <a:srgbClr val="477F80"/>
              </a:buClr>
              <a:defRPr/>
            </a:pPr>
            <a:endParaRPr lang="en-US" dirty="0" smtClean="0">
              <a:cs typeface="Tahoma" pitchFamily="34" charset="0"/>
            </a:endParaRPr>
          </a:p>
        </p:txBody>
      </p:sp>
      <p:sp>
        <p:nvSpPr>
          <p:cNvPr id="4" name="Slide Number Placeholder 3"/>
          <p:cNvSpPr>
            <a:spLocks noGrp="1"/>
          </p:cNvSpPr>
          <p:nvPr>
            <p:ph type="sldNum" sz="quarter" idx="10"/>
          </p:nvPr>
        </p:nvSpPr>
        <p:spPr/>
        <p:txBody>
          <a:bodyPr/>
          <a:lstStyle/>
          <a:p>
            <a:fld id="{606EBBAE-0E39-41C7-954D-1830126794B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PPT_CVR_BCKGROUND.jpg"/>
          <p:cNvPicPr>
            <a:picLocks noChangeAspect="1"/>
          </p:cNvPicPr>
          <p:nvPr userDrawn="1"/>
        </p:nvPicPr>
        <p:blipFill>
          <a:blip r:embed="rId2" cstate="print"/>
          <a:stretch>
            <a:fillRect/>
          </a:stretch>
        </p:blipFill>
        <p:spPr>
          <a:xfrm>
            <a:off x="0" y="0"/>
            <a:ext cx="9144000" cy="6859500"/>
          </a:xfrm>
          <a:prstGeom prst="rect">
            <a:avLst/>
          </a:prstGeom>
        </p:spPr>
      </p:pic>
      <p:sp>
        <p:nvSpPr>
          <p:cNvPr id="10" name="Rectangle 9"/>
          <p:cNvSpPr/>
          <p:nvPr userDrawn="1"/>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Wave Footer.tif"/>
          <p:cNvPicPr>
            <a:picLocks noChangeAspect="1"/>
          </p:cNvPicPr>
          <p:nvPr userDrawn="1"/>
        </p:nvPicPr>
        <p:blipFill>
          <a:blip r:embed="rId3" cstate="print"/>
          <a:stretch>
            <a:fillRect/>
          </a:stretch>
        </p:blipFill>
        <p:spPr>
          <a:xfrm>
            <a:off x="2209800" y="6400800"/>
            <a:ext cx="4800600" cy="355228"/>
          </a:xfrm>
          <a:prstGeom prst="rect">
            <a:avLst/>
          </a:prstGeom>
        </p:spPr>
      </p:pic>
      <p:sp>
        <p:nvSpPr>
          <p:cNvPr id="2" name="Title 1"/>
          <p:cNvSpPr>
            <a:spLocks noGrp="1"/>
          </p:cNvSpPr>
          <p:nvPr>
            <p:ph type="ctrTitle"/>
          </p:nvPr>
        </p:nvSpPr>
        <p:spPr>
          <a:xfrm>
            <a:off x="228600" y="914400"/>
            <a:ext cx="3733800" cy="2362200"/>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2" name="Picture 11" descr="FloodSAFE_brand.png"/>
          <p:cNvPicPr>
            <a:picLocks noChangeAspect="1"/>
          </p:cNvPicPr>
          <p:nvPr userDrawn="1"/>
        </p:nvPicPr>
        <p:blipFill>
          <a:blip r:embed="rId4" cstate="print"/>
          <a:stretch>
            <a:fillRect/>
          </a:stretch>
        </p:blipFill>
        <p:spPr>
          <a:xfrm>
            <a:off x="903515" y="6440714"/>
            <a:ext cx="1074056" cy="268514"/>
          </a:xfrm>
          <a:prstGeom prst="rect">
            <a:avLst/>
          </a:prstGeom>
        </p:spPr>
      </p:pic>
      <p:pic>
        <p:nvPicPr>
          <p:cNvPr id="13" name="Picture 12" descr="DWR_LOGO.png"/>
          <p:cNvPicPr>
            <a:picLocks noChangeAspect="1"/>
          </p:cNvPicPr>
          <p:nvPr userDrawn="1"/>
        </p:nvPicPr>
        <p:blipFill>
          <a:blip r:embed="rId5" cstate="print"/>
          <a:stretch>
            <a:fillRect/>
          </a:stretch>
        </p:blipFill>
        <p:spPr>
          <a:xfrm>
            <a:off x="7220858" y="6319360"/>
            <a:ext cx="458693" cy="481384"/>
          </a:xfrm>
          <a:prstGeom prst="rect">
            <a:avLst/>
          </a:prstGeom>
        </p:spPr>
      </p:pic>
      <p:pic>
        <p:nvPicPr>
          <p:cNvPr id="14" name="Picture 13" descr="USACE_LOGO_high_res.png"/>
          <p:cNvPicPr>
            <a:picLocks noChangeAspect="1"/>
          </p:cNvPicPr>
          <p:nvPr userDrawn="1"/>
        </p:nvPicPr>
        <p:blipFill>
          <a:blip r:embed="rId6" cstate="print"/>
          <a:stretch>
            <a:fillRect/>
          </a:stretch>
        </p:blipFill>
        <p:spPr>
          <a:xfrm>
            <a:off x="7810962" y="6336842"/>
            <a:ext cx="661751" cy="4786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1676400"/>
            <a:ext cx="8382000" cy="4449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REPORT_CVR_BCKGROUND.jpg"/>
          <p:cNvPicPr>
            <a:picLocks noChangeAspect="1"/>
          </p:cNvPicPr>
          <p:nvPr userDrawn="1"/>
        </p:nvPicPr>
        <p:blipFill>
          <a:blip r:embed="rId2" cstate="print"/>
          <a:srcRect t="7769" b="85571"/>
          <a:stretch>
            <a:fillRect/>
          </a:stretch>
        </p:blipFill>
        <p:spPr>
          <a:xfrm>
            <a:off x="0" y="0"/>
            <a:ext cx="9144000" cy="457200"/>
          </a:xfrm>
          <a:prstGeom prst="rect">
            <a:avLst/>
          </a:prstGeom>
        </p:spPr>
      </p:pic>
      <p:sp>
        <p:nvSpPr>
          <p:cNvPr id="8" name="Rectangle 7"/>
          <p:cNvSpPr/>
          <p:nvPr userDrawn="1"/>
        </p:nvSpPr>
        <p:spPr>
          <a:xfrm>
            <a:off x="-3629" y="457200"/>
            <a:ext cx="9144000" cy="6400800"/>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Wave Footer.tif"/>
          <p:cNvPicPr>
            <a:picLocks noChangeAspect="1"/>
          </p:cNvPicPr>
          <p:nvPr userDrawn="1"/>
        </p:nvPicPr>
        <p:blipFill>
          <a:blip r:embed="rId3" cstate="print"/>
          <a:stretch>
            <a:fillRect/>
          </a:stretch>
        </p:blipFill>
        <p:spPr>
          <a:xfrm>
            <a:off x="2209800" y="6400800"/>
            <a:ext cx="4800600" cy="355228"/>
          </a:xfrm>
          <a:prstGeom prst="rect">
            <a:avLst/>
          </a:prstGeom>
        </p:spPr>
      </p:pic>
      <p:pic>
        <p:nvPicPr>
          <p:cNvPr id="11" name="Picture 10" descr="FloodSAFE_brand.png"/>
          <p:cNvPicPr>
            <a:picLocks noChangeAspect="1"/>
          </p:cNvPicPr>
          <p:nvPr userDrawn="1"/>
        </p:nvPicPr>
        <p:blipFill>
          <a:blip r:embed="rId4" cstate="print"/>
          <a:stretch>
            <a:fillRect/>
          </a:stretch>
        </p:blipFill>
        <p:spPr>
          <a:xfrm>
            <a:off x="903515" y="6440714"/>
            <a:ext cx="1074056" cy="268514"/>
          </a:xfrm>
          <a:prstGeom prst="rect">
            <a:avLst/>
          </a:prstGeom>
        </p:spPr>
      </p:pic>
      <p:pic>
        <p:nvPicPr>
          <p:cNvPr id="12" name="Picture 11" descr="DWR_LOGO.png"/>
          <p:cNvPicPr>
            <a:picLocks noChangeAspect="1"/>
          </p:cNvPicPr>
          <p:nvPr userDrawn="1"/>
        </p:nvPicPr>
        <p:blipFill>
          <a:blip r:embed="rId5" cstate="print"/>
          <a:stretch>
            <a:fillRect/>
          </a:stretch>
        </p:blipFill>
        <p:spPr>
          <a:xfrm>
            <a:off x="7220858" y="6319360"/>
            <a:ext cx="458693" cy="481384"/>
          </a:xfrm>
          <a:prstGeom prst="rect">
            <a:avLst/>
          </a:prstGeom>
        </p:spPr>
      </p:pic>
      <p:pic>
        <p:nvPicPr>
          <p:cNvPr id="13" name="Picture 12" descr="USACE_LOGO_high_res.png"/>
          <p:cNvPicPr>
            <a:picLocks noChangeAspect="1"/>
          </p:cNvPicPr>
          <p:nvPr userDrawn="1"/>
        </p:nvPicPr>
        <p:blipFill>
          <a:blip r:embed="rId6" cstate="print"/>
          <a:stretch>
            <a:fillRect/>
          </a:stretch>
        </p:blipFill>
        <p:spPr>
          <a:xfrm>
            <a:off x="7810962" y="6336842"/>
            <a:ext cx="661751" cy="478667"/>
          </a:xfrm>
          <a:prstGeom prst="rect">
            <a:avLst/>
          </a:prstGeom>
        </p:spPr>
      </p:pic>
      <p:sp>
        <p:nvSpPr>
          <p:cNvPr id="2" name="Title 1"/>
          <p:cNvSpPr>
            <a:spLocks noGrp="1"/>
          </p:cNvSpPr>
          <p:nvPr>
            <p:ph type="title"/>
          </p:nvPr>
        </p:nvSpPr>
        <p:spPr>
          <a:xfrm>
            <a:off x="0" y="0"/>
            <a:ext cx="9144000" cy="457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685800"/>
            <a:ext cx="3581400" cy="5440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5242AED-0B9E-4B09-8CBE-F1739E9D15C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PORT_CVR_BCKGROUND.jpg"/>
          <p:cNvPicPr>
            <a:picLocks noChangeAspect="1"/>
          </p:cNvPicPr>
          <p:nvPr/>
        </p:nvPicPr>
        <p:blipFill>
          <a:blip r:embed="rId14" cstate="print"/>
          <a:srcRect t="7769" b="69186"/>
          <a:stretch>
            <a:fillRect/>
          </a:stretch>
        </p:blipFill>
        <p:spPr>
          <a:xfrm>
            <a:off x="0" y="0"/>
            <a:ext cx="9144000" cy="1582057"/>
          </a:xfrm>
          <a:prstGeom prst="rect">
            <a:avLst/>
          </a:prstGeom>
        </p:spPr>
      </p:pic>
      <p:sp>
        <p:nvSpPr>
          <p:cNvPr id="10" name="Rectangle 9"/>
          <p:cNvSpPr/>
          <p:nvPr/>
        </p:nvSpPr>
        <p:spPr>
          <a:xfrm>
            <a:off x="-3629" y="1422400"/>
            <a:ext cx="9144000" cy="5435600"/>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6248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Wave Footer.tif"/>
          <p:cNvPicPr>
            <a:picLocks noChangeAspect="1"/>
          </p:cNvPicPr>
          <p:nvPr/>
        </p:nvPicPr>
        <p:blipFill>
          <a:blip r:embed="rId15" cstate="print"/>
          <a:stretch>
            <a:fillRect/>
          </a:stretch>
        </p:blipFill>
        <p:spPr>
          <a:xfrm>
            <a:off x="2209800" y="6400800"/>
            <a:ext cx="4800600" cy="355228"/>
          </a:xfrm>
          <a:prstGeom prst="rect">
            <a:avLst/>
          </a:prstGeom>
        </p:spPr>
      </p:pic>
      <p:pic>
        <p:nvPicPr>
          <p:cNvPr id="13" name="Picture 12" descr="FloodSAFE_brand.png"/>
          <p:cNvPicPr>
            <a:picLocks noChangeAspect="1"/>
          </p:cNvPicPr>
          <p:nvPr/>
        </p:nvPicPr>
        <p:blipFill>
          <a:blip r:embed="rId16" cstate="print"/>
          <a:stretch>
            <a:fillRect/>
          </a:stretch>
        </p:blipFill>
        <p:spPr>
          <a:xfrm>
            <a:off x="903515" y="6440714"/>
            <a:ext cx="1074056" cy="268514"/>
          </a:xfrm>
          <a:prstGeom prst="rect">
            <a:avLst/>
          </a:prstGeom>
        </p:spPr>
      </p:pic>
      <p:pic>
        <p:nvPicPr>
          <p:cNvPr id="14" name="Picture 13" descr="DWR_LOGO.png"/>
          <p:cNvPicPr>
            <a:picLocks noChangeAspect="1"/>
          </p:cNvPicPr>
          <p:nvPr/>
        </p:nvPicPr>
        <p:blipFill>
          <a:blip r:embed="rId17" cstate="print"/>
          <a:stretch>
            <a:fillRect/>
          </a:stretch>
        </p:blipFill>
        <p:spPr>
          <a:xfrm>
            <a:off x="7220858" y="6319360"/>
            <a:ext cx="458693" cy="481384"/>
          </a:xfrm>
          <a:prstGeom prst="rect">
            <a:avLst/>
          </a:prstGeom>
        </p:spPr>
      </p:pic>
      <p:pic>
        <p:nvPicPr>
          <p:cNvPr id="15" name="Picture 14" descr="USACE_LOGO_high_res.png"/>
          <p:cNvPicPr>
            <a:picLocks noChangeAspect="1"/>
          </p:cNvPicPr>
          <p:nvPr/>
        </p:nvPicPr>
        <p:blipFill>
          <a:blip r:embed="rId18" cstate="print"/>
          <a:stretch>
            <a:fillRect/>
          </a:stretch>
        </p:blipFill>
        <p:spPr>
          <a:xfrm>
            <a:off x="7810962" y="6336842"/>
            <a:ext cx="661751" cy="478667"/>
          </a:xfrm>
          <a:prstGeom prst="rect">
            <a:avLst/>
          </a:prstGeom>
        </p:spPr>
      </p:pic>
      <p:sp>
        <p:nvSpPr>
          <p:cNvPr id="2" name="Title Placeholder 1"/>
          <p:cNvSpPr>
            <a:spLocks noGrp="1"/>
          </p:cNvSpPr>
          <p:nvPr>
            <p:ph type="title"/>
          </p:nvPr>
        </p:nvSpPr>
        <p:spPr>
          <a:xfrm>
            <a:off x="0" y="0"/>
            <a:ext cx="9144000" cy="14176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600200"/>
            <a:ext cx="83820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5401" y="6388554"/>
            <a:ext cx="362857" cy="469446"/>
          </a:xfrm>
          <a:prstGeom prst="rect">
            <a:avLst/>
          </a:prstGeom>
        </p:spPr>
        <p:txBody>
          <a:bodyPr vert="horz" lIns="91440" tIns="45720" rIns="91440" bIns="45720" rtlCol="0" anchor="ctr"/>
          <a:lstStyle>
            <a:lvl1pPr algn="ctr">
              <a:defRPr sz="900" b="1">
                <a:solidFill>
                  <a:schemeClr val="tx2">
                    <a:lumMod val="60000"/>
                    <a:lumOff val="40000"/>
                  </a:schemeClr>
                </a:solidFill>
              </a:defRPr>
            </a:lvl1pPr>
          </a:lstStyle>
          <a:p>
            <a:fld id="{35242AED-0B9E-4B09-8CBE-F1739E9D15C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234950" indent="-234950" algn="l" defTabSz="914400" rtl="0" eaLnBrk="1" latinLnBrk="0" hangingPunct="1">
        <a:spcBef>
          <a:spcPct val="20000"/>
        </a:spcBef>
        <a:buClr>
          <a:schemeClr val="accent1">
            <a:lumMod val="75000"/>
          </a:schemeClr>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mailto:jason.sidley@water.c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1295400"/>
            <a:ext cx="5410200" cy="4419600"/>
          </a:xfrm>
          <a:prstGeom prst="rect">
            <a:avLst/>
          </a:prstGeom>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California’s Flood Future </a:t>
            </a: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r>
            <a:b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Recommendations for</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Managing the State’s Flood Risk</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lang="en-US" sz="2700" dirty="0" smtClean="0">
                <a:solidFill>
                  <a:schemeClr val="bg1"/>
                </a:solidFill>
                <a:effectLst>
                  <a:outerShdw blurRad="38100" dist="38100" dir="2700000" algn="tl">
                    <a:srgbClr val="000000">
                      <a:alpha val="43137"/>
                    </a:srgbClr>
                  </a:outerShdw>
                </a:effectLst>
                <a:latin typeface="+mj-lt"/>
                <a:ea typeface="+mj-ea"/>
                <a:cs typeface="+mj-cs"/>
              </a:rPr>
              <a:t>Terri Wegener, P.E., DWR</a:t>
            </a: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Briefing for </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Central Valley Flood Protection</a:t>
            </a:r>
            <a:r>
              <a:rPr kumimoji="0" lang="en-US" sz="2700" b="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Board</a:t>
            </a: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r>
            <a:b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s-E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r>
            <a:br>
              <a:rPr kumimoji="0" lang="es-E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br>
            <a:r>
              <a:rPr kumimoji="0" lang="en-US" sz="27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May 10, 2013</a:t>
            </a:r>
            <a:endParaRPr kumimoji="0" lang="en-US" sz="27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RUCTURES_v3.png"/>
          <p:cNvPicPr>
            <a:picLocks noChangeAspect="1"/>
          </p:cNvPicPr>
          <p:nvPr/>
        </p:nvPicPr>
        <p:blipFill>
          <a:blip r:embed="rId3" cstate="print"/>
          <a:stretch>
            <a:fillRect/>
          </a:stretch>
        </p:blipFill>
        <p:spPr>
          <a:xfrm>
            <a:off x="810229" y="648905"/>
            <a:ext cx="7419371" cy="5675695"/>
          </a:xfrm>
          <a:prstGeom prst="rect">
            <a:avLst/>
          </a:prstGeom>
        </p:spPr>
      </p:pic>
      <p:pic>
        <p:nvPicPr>
          <p:cNvPr id="12" name="Picture 11" descr="_STRUCTURES.png"/>
          <p:cNvPicPr>
            <a:picLocks noChangeAspect="1"/>
          </p:cNvPicPr>
          <p:nvPr/>
        </p:nvPicPr>
        <p:blipFill>
          <a:blip r:embed="rId4" cstate="print"/>
          <a:stretch>
            <a:fillRect/>
          </a:stretch>
        </p:blipFill>
        <p:spPr>
          <a:xfrm>
            <a:off x="6733309" y="2072138"/>
            <a:ext cx="1066800" cy="1128262"/>
          </a:xfrm>
          <a:prstGeom prst="rect">
            <a:avLst/>
          </a:prstGeom>
        </p:spPr>
      </p:pic>
      <p:sp>
        <p:nvSpPr>
          <p:cNvPr id="3" name="Title 2"/>
          <p:cNvSpPr>
            <a:spLocks noGrp="1"/>
          </p:cNvSpPr>
          <p:nvPr>
            <p:ph type="title"/>
          </p:nvPr>
        </p:nvSpPr>
        <p:spPr/>
        <p:txBody>
          <a:bodyPr>
            <a:normAutofit fontScale="90000"/>
          </a:bodyPr>
          <a:lstStyle/>
          <a:p>
            <a:r>
              <a:rPr lang="en-US" sz="3200" dirty="0" smtClean="0"/>
              <a:t>$575 billion in structures are at risk</a:t>
            </a:r>
            <a:endParaRPr lang="en-US" sz="32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10</a:t>
            </a:fld>
            <a:endParaRPr lang="en-US" dirty="0"/>
          </a:p>
        </p:txBody>
      </p:sp>
      <p:sp>
        <p:nvSpPr>
          <p:cNvPr id="6" name="TextBox 5"/>
          <p:cNvSpPr txBox="1"/>
          <p:nvPr/>
        </p:nvSpPr>
        <p:spPr>
          <a:xfrm>
            <a:off x="6324600" y="485001"/>
            <a:ext cx="2435154" cy="276999"/>
          </a:xfrm>
          <a:prstGeom prst="rect">
            <a:avLst/>
          </a:prstGeom>
          <a:noFill/>
        </p:spPr>
        <p:txBody>
          <a:bodyPr wrap="none" rtlCol="0">
            <a:spAutoFit/>
          </a:bodyPr>
          <a:lstStyle/>
          <a:p>
            <a:r>
              <a:rPr lang="en-US" sz="1200" b="1" dirty="0" smtClean="0"/>
              <a:t>Number of Structures in Floodplain</a:t>
            </a:r>
            <a:endParaRPr lang="en-US" sz="1200" b="1" dirty="0"/>
          </a:p>
        </p:txBody>
      </p:sp>
      <p:sp>
        <p:nvSpPr>
          <p:cNvPr id="7" name="TextBox 6"/>
          <p:cNvSpPr txBox="1"/>
          <p:nvPr/>
        </p:nvSpPr>
        <p:spPr>
          <a:xfrm>
            <a:off x="6350445" y="1752600"/>
            <a:ext cx="1790875" cy="261610"/>
          </a:xfrm>
          <a:prstGeom prst="rect">
            <a:avLst/>
          </a:prstGeom>
          <a:noFill/>
        </p:spPr>
        <p:txBody>
          <a:bodyPr wrap="none" rtlCol="0">
            <a:spAutoFit/>
          </a:bodyPr>
          <a:lstStyle/>
          <a:p>
            <a:r>
              <a:rPr lang="en-US" sz="1100" b="1" dirty="0" smtClean="0">
                <a:latin typeface="Arial Narrow" pitchFamily="34" charset="0"/>
              </a:rPr>
              <a:t>Statewide Total = $575 billion</a:t>
            </a:r>
            <a:endParaRPr lang="en-US" sz="1100" b="1"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900" dirty="0" smtClean="0"/>
              <a:t>California’s agricultural economy is at risk</a:t>
            </a:r>
            <a:endParaRPr lang="en-US" sz="29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11</a:t>
            </a:fld>
            <a:endParaRPr lang="en-US" dirty="0"/>
          </a:p>
        </p:txBody>
      </p:sp>
      <p:pic>
        <p:nvPicPr>
          <p:cNvPr id="13" name="Picture 12" descr="_AG.png"/>
          <p:cNvPicPr>
            <a:picLocks noChangeAspect="1"/>
          </p:cNvPicPr>
          <p:nvPr/>
        </p:nvPicPr>
        <p:blipFill>
          <a:blip r:embed="rId3" cstate="print"/>
          <a:stretch>
            <a:fillRect/>
          </a:stretch>
        </p:blipFill>
        <p:spPr>
          <a:xfrm>
            <a:off x="7010400" y="2209800"/>
            <a:ext cx="1007573" cy="1371600"/>
          </a:xfrm>
          <a:prstGeom prst="rect">
            <a:avLst/>
          </a:prstGeom>
        </p:spPr>
      </p:pic>
      <p:sp>
        <p:nvSpPr>
          <p:cNvPr id="6" name="TextBox 5"/>
          <p:cNvSpPr txBox="1"/>
          <p:nvPr/>
        </p:nvSpPr>
        <p:spPr>
          <a:xfrm>
            <a:off x="6400800" y="485001"/>
            <a:ext cx="1783758" cy="276999"/>
          </a:xfrm>
          <a:prstGeom prst="rect">
            <a:avLst/>
          </a:prstGeom>
          <a:noFill/>
        </p:spPr>
        <p:txBody>
          <a:bodyPr wrap="none" rtlCol="0">
            <a:spAutoFit/>
          </a:bodyPr>
          <a:lstStyle/>
          <a:p>
            <a:r>
              <a:rPr lang="en-US" sz="1200" b="1" dirty="0" smtClean="0"/>
              <a:t>Crop Value in Floodplain</a:t>
            </a:r>
            <a:endParaRPr lang="en-US" sz="1200" b="1" dirty="0"/>
          </a:p>
        </p:txBody>
      </p:sp>
      <p:sp>
        <p:nvSpPr>
          <p:cNvPr id="7" name="TextBox 6"/>
          <p:cNvSpPr txBox="1"/>
          <p:nvPr/>
        </p:nvSpPr>
        <p:spPr>
          <a:xfrm>
            <a:off x="6426645" y="1948190"/>
            <a:ext cx="1758815" cy="261610"/>
          </a:xfrm>
          <a:prstGeom prst="rect">
            <a:avLst/>
          </a:prstGeom>
          <a:noFill/>
        </p:spPr>
        <p:txBody>
          <a:bodyPr wrap="none" rtlCol="0">
            <a:spAutoFit/>
          </a:bodyPr>
          <a:lstStyle/>
          <a:p>
            <a:r>
              <a:rPr lang="en-US" sz="1100" b="1" dirty="0" smtClean="0">
                <a:latin typeface="Arial Narrow" pitchFamily="34" charset="0"/>
              </a:rPr>
              <a:t>Statewide Total = $7.5 billion</a:t>
            </a:r>
            <a:endParaRPr lang="en-US" sz="1100" b="1" dirty="0">
              <a:latin typeface="Arial Narrow" pitchFamily="34" charset="0"/>
            </a:endParaRPr>
          </a:p>
        </p:txBody>
      </p:sp>
      <p:grpSp>
        <p:nvGrpSpPr>
          <p:cNvPr id="2" name="Group 8"/>
          <p:cNvGrpSpPr/>
          <p:nvPr/>
        </p:nvGrpSpPr>
        <p:grpSpPr>
          <a:xfrm>
            <a:off x="914400" y="485001"/>
            <a:ext cx="7586662" cy="5610999"/>
            <a:chOff x="914400" y="485001"/>
            <a:chExt cx="7586662" cy="5610999"/>
          </a:xfrm>
        </p:grpSpPr>
        <p:pic>
          <p:nvPicPr>
            <p:cNvPr id="10" name="Picture 9" descr="_AG.png"/>
            <p:cNvPicPr>
              <a:picLocks noChangeAspect="1"/>
            </p:cNvPicPr>
            <p:nvPr/>
          </p:nvPicPr>
          <p:blipFill>
            <a:blip r:embed="rId3" cstate="print"/>
            <a:stretch>
              <a:fillRect/>
            </a:stretch>
          </p:blipFill>
          <p:spPr>
            <a:xfrm>
              <a:off x="7010400" y="2209800"/>
              <a:ext cx="1007573" cy="1371600"/>
            </a:xfrm>
            <a:prstGeom prst="rect">
              <a:avLst/>
            </a:prstGeom>
          </p:spPr>
        </p:pic>
        <p:sp>
          <p:nvSpPr>
            <p:cNvPr id="11" name="TextBox 10"/>
            <p:cNvSpPr txBox="1"/>
            <p:nvPr/>
          </p:nvSpPr>
          <p:spPr>
            <a:xfrm>
              <a:off x="6400800" y="485001"/>
              <a:ext cx="1783758" cy="276999"/>
            </a:xfrm>
            <a:prstGeom prst="rect">
              <a:avLst/>
            </a:prstGeom>
            <a:noFill/>
          </p:spPr>
          <p:txBody>
            <a:bodyPr wrap="none" rtlCol="0">
              <a:spAutoFit/>
            </a:bodyPr>
            <a:lstStyle/>
            <a:p>
              <a:r>
                <a:rPr lang="en-US" sz="1200" b="1" dirty="0" smtClean="0"/>
                <a:t>Crop Value in Floodplain</a:t>
              </a:r>
              <a:endParaRPr lang="en-US" sz="1200" b="1" dirty="0"/>
            </a:p>
          </p:txBody>
        </p:sp>
        <p:sp>
          <p:nvSpPr>
            <p:cNvPr id="14" name="TextBox 13"/>
            <p:cNvSpPr txBox="1"/>
            <p:nvPr/>
          </p:nvSpPr>
          <p:spPr>
            <a:xfrm>
              <a:off x="6426645" y="1948190"/>
              <a:ext cx="1758815" cy="261610"/>
            </a:xfrm>
            <a:prstGeom prst="rect">
              <a:avLst/>
            </a:prstGeom>
            <a:noFill/>
          </p:spPr>
          <p:txBody>
            <a:bodyPr wrap="none" rtlCol="0">
              <a:spAutoFit/>
            </a:bodyPr>
            <a:lstStyle/>
            <a:p>
              <a:r>
                <a:rPr lang="en-US" sz="1100" b="1" dirty="0" smtClean="0">
                  <a:latin typeface="Arial Narrow" pitchFamily="34" charset="0"/>
                </a:rPr>
                <a:t>Statewide Total = $7.5 billion</a:t>
              </a:r>
              <a:endParaRPr lang="en-US" sz="1100" b="1" dirty="0">
                <a:latin typeface="Arial Narrow" pitchFamily="34" charset="0"/>
              </a:endParaRPr>
            </a:p>
          </p:txBody>
        </p:sp>
        <p:pic>
          <p:nvPicPr>
            <p:cNvPr id="15" name="Picture 14" descr="AG_v2.png"/>
            <p:cNvPicPr>
              <a:picLocks noChangeAspect="1"/>
            </p:cNvPicPr>
            <p:nvPr/>
          </p:nvPicPr>
          <p:blipFill>
            <a:blip r:embed="rId4" cstate="print"/>
            <a:stretch>
              <a:fillRect/>
            </a:stretch>
          </p:blipFill>
          <p:spPr>
            <a:xfrm>
              <a:off x="914400" y="685800"/>
              <a:ext cx="7586662" cy="5410200"/>
            </a:xfrm>
            <a:prstGeom prst="rect">
              <a:avLst/>
            </a:prstGeom>
          </p:spPr>
        </p:pic>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dirty="0" smtClean="0"/>
              <a:t>Floodplains are rich in environmental resources</a:t>
            </a:r>
            <a:endParaRPr lang="en-US" sz="32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12</a:t>
            </a:fld>
            <a:endParaRPr lang="en-US" dirty="0"/>
          </a:p>
        </p:txBody>
      </p:sp>
      <p:grpSp>
        <p:nvGrpSpPr>
          <p:cNvPr id="2" name="Group 6"/>
          <p:cNvGrpSpPr/>
          <p:nvPr/>
        </p:nvGrpSpPr>
        <p:grpSpPr>
          <a:xfrm>
            <a:off x="838200" y="533400"/>
            <a:ext cx="7511943" cy="5817328"/>
            <a:chOff x="1143000" y="533400"/>
            <a:chExt cx="7511943" cy="5817328"/>
          </a:xfrm>
        </p:grpSpPr>
        <p:pic>
          <p:nvPicPr>
            <p:cNvPr id="9" name="Picture 8" descr="FLYING EGRET_BULLET.png"/>
            <p:cNvPicPr>
              <a:picLocks noChangeAspect="1"/>
            </p:cNvPicPr>
            <p:nvPr/>
          </p:nvPicPr>
          <p:blipFill>
            <a:blip r:embed="rId3" cstate="print"/>
            <a:stretch>
              <a:fillRect/>
            </a:stretch>
          </p:blipFill>
          <p:spPr>
            <a:xfrm>
              <a:off x="6705600" y="1828800"/>
              <a:ext cx="1600200" cy="1078524"/>
            </a:xfrm>
            <a:prstGeom prst="rect">
              <a:avLst/>
            </a:prstGeom>
          </p:spPr>
        </p:pic>
        <p:sp>
          <p:nvSpPr>
            <p:cNvPr id="10" name="TextBox 9"/>
            <p:cNvSpPr txBox="1"/>
            <p:nvPr/>
          </p:nvSpPr>
          <p:spPr>
            <a:xfrm>
              <a:off x="6400800" y="533400"/>
              <a:ext cx="2254143" cy="276999"/>
            </a:xfrm>
            <a:prstGeom prst="rect">
              <a:avLst/>
            </a:prstGeom>
            <a:noFill/>
          </p:spPr>
          <p:txBody>
            <a:bodyPr wrap="none" rtlCol="0">
              <a:spAutoFit/>
            </a:bodyPr>
            <a:lstStyle/>
            <a:p>
              <a:r>
                <a:rPr lang="en-US" sz="1200" b="1" dirty="0" smtClean="0"/>
                <a:t>Number of Species in Floodplain</a:t>
              </a:r>
              <a:endParaRPr lang="en-US" sz="1200" b="1" dirty="0"/>
            </a:p>
          </p:txBody>
        </p:sp>
        <p:pic>
          <p:nvPicPr>
            <p:cNvPr id="12" name="Picture 11" descr="SPECIES_v1.png"/>
            <p:cNvPicPr>
              <a:picLocks noChangeAspect="1"/>
            </p:cNvPicPr>
            <p:nvPr/>
          </p:nvPicPr>
          <p:blipFill>
            <a:blip r:embed="rId4" cstate="print"/>
            <a:stretch>
              <a:fillRect/>
            </a:stretch>
          </p:blipFill>
          <p:spPr>
            <a:xfrm>
              <a:off x="1143000" y="762000"/>
              <a:ext cx="6858000" cy="5588728"/>
            </a:xfrm>
            <a:prstGeom prst="rect">
              <a:avLst/>
            </a:prstGeom>
          </p:spPr>
        </p:pic>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Critical facilities are at risk</a:t>
            </a:r>
            <a:endParaRPr lang="en-US" dirty="0"/>
          </a:p>
        </p:txBody>
      </p:sp>
      <p:sp>
        <p:nvSpPr>
          <p:cNvPr id="4" name="Slide Number Placeholder 3"/>
          <p:cNvSpPr>
            <a:spLocks noGrp="1"/>
          </p:cNvSpPr>
          <p:nvPr>
            <p:ph type="sldNum" sz="quarter" idx="12"/>
          </p:nvPr>
        </p:nvSpPr>
        <p:spPr/>
        <p:txBody>
          <a:bodyPr/>
          <a:lstStyle/>
          <a:p>
            <a:fld id="{35242AED-0B9E-4B09-8CBE-F1739E9D15CD}" type="slidenum">
              <a:rPr lang="en-US" smtClean="0"/>
              <a:pPr/>
              <a:t>13</a:t>
            </a:fld>
            <a:endParaRPr lang="en-US" dirty="0"/>
          </a:p>
        </p:txBody>
      </p:sp>
      <p:pic>
        <p:nvPicPr>
          <p:cNvPr id="13" name="Picture 12" descr="Critical_Facilities_v1.png"/>
          <p:cNvPicPr>
            <a:picLocks noChangeAspect="1"/>
          </p:cNvPicPr>
          <p:nvPr/>
        </p:nvPicPr>
        <p:blipFill>
          <a:blip r:embed="rId3" cstate="print"/>
          <a:stretch>
            <a:fillRect/>
          </a:stretch>
        </p:blipFill>
        <p:spPr>
          <a:xfrm>
            <a:off x="1112546" y="835249"/>
            <a:ext cx="6736053" cy="5489351"/>
          </a:xfrm>
          <a:prstGeom prst="rect">
            <a:avLst/>
          </a:prstGeom>
        </p:spPr>
      </p:pic>
      <p:pic>
        <p:nvPicPr>
          <p:cNvPr id="14" name="Picture 13" descr="Critical_Facil.png"/>
          <p:cNvPicPr>
            <a:picLocks noChangeAspect="1"/>
          </p:cNvPicPr>
          <p:nvPr/>
        </p:nvPicPr>
        <p:blipFill>
          <a:blip r:embed="rId4" cstate="print"/>
          <a:stretch>
            <a:fillRect/>
          </a:stretch>
        </p:blipFill>
        <p:spPr>
          <a:xfrm>
            <a:off x="6477000" y="2130650"/>
            <a:ext cx="1143000" cy="1143000"/>
          </a:xfrm>
          <a:prstGeom prst="rect">
            <a:avLst/>
          </a:prstGeom>
        </p:spPr>
      </p:pic>
      <p:sp>
        <p:nvSpPr>
          <p:cNvPr id="15" name="TextBox 14"/>
          <p:cNvSpPr txBox="1"/>
          <p:nvPr/>
        </p:nvSpPr>
        <p:spPr>
          <a:xfrm>
            <a:off x="6096000" y="609600"/>
            <a:ext cx="2810065" cy="276999"/>
          </a:xfrm>
          <a:prstGeom prst="rect">
            <a:avLst/>
          </a:prstGeom>
          <a:noFill/>
        </p:spPr>
        <p:txBody>
          <a:bodyPr wrap="none" rtlCol="0">
            <a:spAutoFit/>
          </a:bodyPr>
          <a:lstStyle/>
          <a:p>
            <a:r>
              <a:rPr lang="en-US" sz="1200" b="1" dirty="0" smtClean="0"/>
              <a:t>Number of Critical Facilities in Floodplain</a:t>
            </a:r>
            <a:endParaRPr lang="en-US" sz="1200" b="1"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700" dirty="0" smtClean="0"/>
              <a:t>Flood management authority is complex and fragmented</a:t>
            </a:r>
            <a:endParaRPr lang="en-US" sz="27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14</a:t>
            </a:fld>
            <a:endParaRPr lang="en-US" dirty="0"/>
          </a:p>
        </p:txBody>
      </p:sp>
      <p:pic>
        <p:nvPicPr>
          <p:cNvPr id="9" name="Picture 8" descr="_Puzzle.png"/>
          <p:cNvPicPr>
            <a:picLocks noChangeAspect="1"/>
          </p:cNvPicPr>
          <p:nvPr/>
        </p:nvPicPr>
        <p:blipFill>
          <a:blip r:embed="rId3" cstate="print"/>
          <a:stretch>
            <a:fillRect/>
          </a:stretch>
        </p:blipFill>
        <p:spPr>
          <a:xfrm>
            <a:off x="6477000" y="1981200"/>
            <a:ext cx="1117012" cy="954281"/>
          </a:xfrm>
          <a:prstGeom prst="rect">
            <a:avLst/>
          </a:prstGeom>
        </p:spPr>
      </p:pic>
      <p:sp>
        <p:nvSpPr>
          <p:cNvPr id="6" name="TextBox 5"/>
          <p:cNvSpPr txBox="1"/>
          <p:nvPr/>
        </p:nvSpPr>
        <p:spPr>
          <a:xfrm>
            <a:off x="6172200" y="533400"/>
            <a:ext cx="1476623" cy="276999"/>
          </a:xfrm>
          <a:prstGeom prst="rect">
            <a:avLst/>
          </a:prstGeom>
          <a:noFill/>
        </p:spPr>
        <p:txBody>
          <a:bodyPr wrap="none" rtlCol="0">
            <a:spAutoFit/>
          </a:bodyPr>
          <a:lstStyle/>
          <a:p>
            <a:r>
              <a:rPr lang="en-US" sz="1200" b="1" dirty="0" smtClean="0"/>
              <a:t>Number of Agencies</a:t>
            </a:r>
            <a:endParaRPr lang="en-US" sz="1200" b="1" dirty="0"/>
          </a:p>
        </p:txBody>
      </p:sp>
      <p:sp>
        <p:nvSpPr>
          <p:cNvPr id="7" name="TextBox 6"/>
          <p:cNvSpPr txBox="1"/>
          <p:nvPr/>
        </p:nvSpPr>
        <p:spPr>
          <a:xfrm>
            <a:off x="6172200" y="1752600"/>
            <a:ext cx="1451038" cy="261610"/>
          </a:xfrm>
          <a:prstGeom prst="rect">
            <a:avLst/>
          </a:prstGeom>
          <a:noFill/>
        </p:spPr>
        <p:txBody>
          <a:bodyPr wrap="none" rtlCol="0">
            <a:spAutoFit/>
          </a:bodyPr>
          <a:lstStyle/>
          <a:p>
            <a:r>
              <a:rPr lang="en-US" sz="1100" b="1" dirty="0" smtClean="0">
                <a:latin typeface="Arial Narrow" pitchFamily="34" charset="0"/>
              </a:rPr>
              <a:t>Statewide Total = 1,343</a:t>
            </a:r>
            <a:endParaRPr lang="en-US" sz="1100" b="1" dirty="0">
              <a:latin typeface="Arial Narrow" pitchFamily="34" charset="0"/>
            </a:endParaRPr>
          </a:p>
        </p:txBody>
      </p:sp>
      <p:pic>
        <p:nvPicPr>
          <p:cNvPr id="13" name="Picture 12" descr="AGENCIES_v2.png"/>
          <p:cNvPicPr>
            <a:picLocks noChangeAspect="1"/>
          </p:cNvPicPr>
          <p:nvPr/>
        </p:nvPicPr>
        <p:blipFill>
          <a:blip r:embed="rId4" cstate="print"/>
          <a:stretch>
            <a:fillRect/>
          </a:stretch>
        </p:blipFill>
        <p:spPr>
          <a:xfrm>
            <a:off x="739529" y="609600"/>
            <a:ext cx="7490071" cy="5808001"/>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5400" t="4614" r="3050" b="3935"/>
          <a:stretch>
            <a:fillRect/>
          </a:stretch>
        </p:blipFill>
        <p:spPr bwMode="auto">
          <a:xfrm>
            <a:off x="87082" y="526623"/>
            <a:ext cx="8948057" cy="5783645"/>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US" sz="3200" dirty="0" smtClean="0"/>
              <a:t>County mapbook example</a:t>
            </a:r>
            <a:endParaRPr lang="en-US" sz="32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15</a:t>
            </a:fld>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A_MAP_WITH_FLOOD_AGENCIES.png"/>
          <p:cNvPicPr>
            <a:picLocks noChangeAspect="1"/>
          </p:cNvPicPr>
          <p:nvPr/>
        </p:nvPicPr>
        <p:blipFill>
          <a:blip r:embed="rId3" cstate="print"/>
          <a:stretch>
            <a:fillRect/>
          </a:stretch>
        </p:blipFill>
        <p:spPr>
          <a:xfrm>
            <a:off x="533400" y="609600"/>
            <a:ext cx="4776096" cy="5638799"/>
          </a:xfrm>
          <a:prstGeom prst="rect">
            <a:avLst/>
          </a:prstGeom>
        </p:spPr>
      </p:pic>
      <p:sp>
        <p:nvSpPr>
          <p:cNvPr id="4" name="Slide Number Placeholder 3"/>
          <p:cNvSpPr>
            <a:spLocks noGrp="1"/>
          </p:cNvSpPr>
          <p:nvPr>
            <p:ph type="sldNum" sz="quarter" idx="12"/>
          </p:nvPr>
        </p:nvSpPr>
        <p:spPr/>
        <p:txBody>
          <a:bodyPr/>
          <a:lstStyle/>
          <a:p>
            <a:fld id="{35242AED-0B9E-4B09-8CBE-F1739E9D15CD}" type="slidenum">
              <a:rPr lang="en-US" smtClean="0"/>
              <a:pPr/>
              <a:t>16</a:t>
            </a:fld>
            <a:endParaRPr lang="en-US" dirty="0"/>
          </a:p>
        </p:txBody>
      </p:sp>
      <p:sp>
        <p:nvSpPr>
          <p:cNvPr id="5" name="Content Placeholder 1"/>
          <p:cNvSpPr>
            <a:spLocks noGrp="1"/>
          </p:cNvSpPr>
          <p:nvPr>
            <p:ph idx="1"/>
          </p:nvPr>
        </p:nvSpPr>
        <p:spPr>
          <a:xfrm>
            <a:off x="2895600" y="533400"/>
            <a:ext cx="6248400" cy="5562600"/>
          </a:xfrm>
        </p:spPr>
        <p:txBody>
          <a:bodyPr>
            <a:noAutofit/>
          </a:bodyPr>
          <a:lstStyle/>
          <a:p>
            <a:pPr lvl="0">
              <a:lnSpc>
                <a:spcPct val="150000"/>
              </a:lnSpc>
              <a:defRPr/>
            </a:pPr>
            <a:r>
              <a:rPr lang="en-US" sz="2200" dirty="0" smtClean="0"/>
              <a:t>Inadequate data</a:t>
            </a:r>
          </a:p>
          <a:p>
            <a:pPr lvl="0">
              <a:lnSpc>
                <a:spcPct val="150000"/>
              </a:lnSpc>
              <a:defRPr/>
            </a:pPr>
            <a:r>
              <a:rPr lang="en-US" sz="2200" dirty="0" smtClean="0"/>
              <a:t>Limited understanding by Public and Policymakers</a:t>
            </a:r>
          </a:p>
          <a:p>
            <a:pPr lvl="0">
              <a:lnSpc>
                <a:spcPct val="150000"/>
              </a:lnSpc>
              <a:defRPr/>
            </a:pPr>
            <a:r>
              <a:rPr lang="en-US" sz="2200" dirty="0" smtClean="0"/>
              <a:t>Emergency management coordination</a:t>
            </a:r>
          </a:p>
          <a:p>
            <a:pPr marL="682625" lvl="0" indent="-231775">
              <a:lnSpc>
                <a:spcPct val="150000"/>
              </a:lnSpc>
              <a:defRPr/>
            </a:pPr>
            <a:r>
              <a:rPr lang="en-US" sz="2200" dirty="0" smtClean="0"/>
              <a:t>Inconsistent land use planning</a:t>
            </a:r>
          </a:p>
          <a:p>
            <a:pPr marL="1149350" lvl="0">
              <a:lnSpc>
                <a:spcPct val="150000"/>
              </a:lnSpc>
              <a:defRPr/>
            </a:pPr>
            <a:r>
              <a:rPr lang="en-US" sz="2200" dirty="0" smtClean="0"/>
              <a:t>Fragmented responsibility</a:t>
            </a:r>
          </a:p>
          <a:p>
            <a:pPr marL="1831975">
              <a:lnSpc>
                <a:spcPct val="150000"/>
              </a:lnSpc>
              <a:defRPr/>
            </a:pPr>
            <a:r>
              <a:rPr lang="en-US" sz="2200" dirty="0" smtClean="0"/>
              <a:t>Conflicting permit requirements</a:t>
            </a:r>
          </a:p>
          <a:p>
            <a:pPr marL="2405063" lvl="0">
              <a:lnSpc>
                <a:spcPct val="150000"/>
              </a:lnSpc>
              <a:defRPr/>
            </a:pPr>
            <a:r>
              <a:rPr lang="en-US" sz="2200" dirty="0" smtClean="0"/>
              <a:t>Unstable funding</a:t>
            </a:r>
          </a:p>
          <a:p>
            <a:pPr lvl="0">
              <a:defRPr/>
            </a:pPr>
            <a:endParaRPr lang="en-US" sz="2200" dirty="0" smtClean="0"/>
          </a:p>
        </p:txBody>
      </p:sp>
      <p:sp>
        <p:nvSpPr>
          <p:cNvPr id="15" name="Content Placeholder 1"/>
          <p:cNvSpPr txBox="1">
            <a:spLocks/>
          </p:cNvSpPr>
          <p:nvPr/>
        </p:nvSpPr>
        <p:spPr>
          <a:xfrm>
            <a:off x="4648200" y="3810000"/>
            <a:ext cx="4572000" cy="2743200"/>
          </a:xfrm>
          <a:prstGeom prst="rect">
            <a:avLst/>
          </a:prstGeom>
        </p:spPr>
        <p:txBody>
          <a:bodyPr vert="horz" lIns="91440" tIns="45720" rIns="91440" bIns="45720" rtlCol="0">
            <a:noAutofit/>
          </a:bodyPr>
          <a:lstStyle/>
          <a:p>
            <a:pPr marL="234950" marR="0" lvl="0" indent="-23495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Title 1"/>
          <p:cNvSpPr txBox="1">
            <a:spLocks/>
          </p:cNvSpPr>
          <p:nvPr/>
        </p:nvSpPr>
        <p:spPr>
          <a:xfrm>
            <a:off x="0" y="0"/>
            <a:ext cx="9144000" cy="457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Local agencies speak out</a:t>
            </a:r>
            <a:endPar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Flood infrastructure does not meet</a:t>
            </a:r>
            <a:br>
              <a:rPr lang="en-US" sz="3200" dirty="0" smtClean="0"/>
            </a:br>
            <a:r>
              <a:rPr lang="en-US" sz="3200" dirty="0" smtClean="0"/>
              <a:t>current and future needs</a:t>
            </a:r>
            <a:endParaRPr lang="en-US" sz="3200" dirty="0"/>
          </a:p>
        </p:txBody>
      </p:sp>
      <p:sp>
        <p:nvSpPr>
          <p:cNvPr id="6" name="Content Placeholder 5"/>
          <p:cNvSpPr>
            <a:spLocks noGrp="1"/>
          </p:cNvSpPr>
          <p:nvPr>
            <p:ph idx="1"/>
          </p:nvPr>
        </p:nvSpPr>
        <p:spPr>
          <a:xfrm>
            <a:off x="228600" y="1676400"/>
            <a:ext cx="3886200" cy="4800600"/>
          </a:xfrm>
        </p:spPr>
        <p:txBody>
          <a:bodyPr>
            <a:normAutofit/>
          </a:bodyPr>
          <a:lstStyle/>
          <a:p>
            <a:pPr marL="350838"/>
            <a:r>
              <a:rPr lang="en-US" sz="3000" dirty="0" smtClean="0"/>
              <a:t>800+ projects identified statewide</a:t>
            </a:r>
          </a:p>
          <a:p>
            <a:pPr marL="350838"/>
            <a:r>
              <a:rPr lang="en-US" sz="3000" dirty="0" smtClean="0"/>
              <a:t>$30-$50+ billion in improvements and projects</a:t>
            </a:r>
          </a:p>
          <a:p>
            <a:pPr marL="350838"/>
            <a:r>
              <a:rPr lang="en-US" sz="3000" dirty="0" smtClean="0"/>
              <a:t>Will not provide a </a:t>
            </a:r>
            <a:br>
              <a:rPr lang="en-US" sz="3000" dirty="0" smtClean="0"/>
            </a:br>
            <a:r>
              <a:rPr lang="en-US" sz="3000" dirty="0" smtClean="0"/>
              <a:t>100-year level of protection statewide</a:t>
            </a:r>
            <a:endParaRPr lang="en-US"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17</a:t>
            </a:fld>
            <a:endParaRPr lang="en-US" dirty="0"/>
          </a:p>
        </p:txBody>
      </p:sp>
      <p:pic>
        <p:nvPicPr>
          <p:cNvPr id="10" name="Picture 9" descr="2_21_LA_concrete_channel_iStock_000018855426Large.jpg"/>
          <p:cNvPicPr>
            <a:picLocks noChangeAspect="1"/>
          </p:cNvPicPr>
          <p:nvPr/>
        </p:nvPicPr>
        <p:blipFill>
          <a:blip r:embed="rId3" cstate="print"/>
          <a:srcRect l="7404" r="12963"/>
          <a:stretch>
            <a:fillRect/>
          </a:stretch>
        </p:blipFill>
        <p:spPr>
          <a:xfrm>
            <a:off x="4256799" y="1981200"/>
            <a:ext cx="4734802" cy="3962400"/>
          </a:xfrm>
          <a:prstGeom prst="rect">
            <a:avLst/>
          </a:prstGeom>
          <a:ln w="38100">
            <a:solidFill>
              <a:schemeClr val="bg1"/>
            </a:solidFill>
          </a:ln>
          <a:effectLst>
            <a:outerShdw blurRad="63500" sx="102000" sy="102000" algn="ctr" rotWithShape="0">
              <a:prstClr val="black">
                <a:alpha val="40000"/>
              </a:prstClr>
            </a:outerShdw>
          </a:effectLst>
        </p:spPr>
      </p:pic>
      <p:sp>
        <p:nvSpPr>
          <p:cNvPr id="7" name="Rectangle 6"/>
          <p:cNvSpPr/>
          <p:nvPr/>
        </p:nvSpPr>
        <p:spPr>
          <a:xfrm>
            <a:off x="7772400" y="6172200"/>
            <a:ext cx="914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c676132.r32.cf0.rackcdn.com/loose-change2.jpg"/>
          <p:cNvPicPr>
            <a:picLocks noChangeAspect="1" noChangeArrowheads="1"/>
          </p:cNvPicPr>
          <p:nvPr/>
        </p:nvPicPr>
        <p:blipFill>
          <a:blip r:embed="rId3" cstate="print"/>
          <a:srcRect l="8958" r="8850"/>
          <a:stretch>
            <a:fillRect/>
          </a:stretch>
        </p:blipFill>
        <p:spPr bwMode="auto">
          <a:xfrm>
            <a:off x="4572000" y="1574800"/>
            <a:ext cx="4572000" cy="3409951"/>
          </a:xfrm>
          <a:prstGeom prst="rect">
            <a:avLst/>
          </a:prstGeom>
          <a:noFill/>
        </p:spPr>
      </p:pic>
      <p:sp>
        <p:nvSpPr>
          <p:cNvPr id="3" name="Title 2"/>
          <p:cNvSpPr>
            <a:spLocks noGrp="1"/>
          </p:cNvSpPr>
          <p:nvPr>
            <p:ph type="title"/>
          </p:nvPr>
        </p:nvSpPr>
        <p:spPr/>
        <p:txBody>
          <a:bodyPr>
            <a:normAutofit/>
          </a:bodyPr>
          <a:lstStyle/>
          <a:p>
            <a:pPr>
              <a:spcBef>
                <a:spcPts val="1200"/>
              </a:spcBef>
            </a:pPr>
            <a:r>
              <a:rPr lang="en-US" sz="3200" dirty="0" smtClean="0"/>
              <a:t>Flood funding is limited and unreliable</a:t>
            </a:r>
            <a:endParaRPr lang="en-US" sz="32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18</a:t>
            </a:fld>
            <a:endParaRPr lang="en-US" dirty="0"/>
          </a:p>
        </p:txBody>
      </p:sp>
      <p:sp>
        <p:nvSpPr>
          <p:cNvPr id="7" name="Content Placeholder 6"/>
          <p:cNvSpPr>
            <a:spLocks noGrp="1"/>
          </p:cNvSpPr>
          <p:nvPr>
            <p:ph idx="1"/>
          </p:nvPr>
        </p:nvSpPr>
        <p:spPr>
          <a:xfrm>
            <a:off x="304800" y="1600200"/>
            <a:ext cx="7696200" cy="4876800"/>
          </a:xfrm>
        </p:spPr>
        <p:txBody>
          <a:bodyPr>
            <a:normAutofit/>
          </a:bodyPr>
          <a:lstStyle/>
          <a:p>
            <a:r>
              <a:rPr lang="en-US" sz="2600" dirty="0" smtClean="0"/>
              <a:t>Inconsistent and insufficient funding</a:t>
            </a:r>
          </a:p>
          <a:p>
            <a:pPr marL="0" indent="0">
              <a:buNone/>
            </a:pPr>
            <a:endParaRPr lang="en-US" sz="2600" dirty="0" smtClean="0"/>
          </a:p>
          <a:p>
            <a:r>
              <a:rPr lang="en-US" sz="2600" dirty="0" smtClean="0"/>
              <a:t>Declining local resources</a:t>
            </a:r>
          </a:p>
          <a:p>
            <a:pPr marL="0" indent="0">
              <a:buNone/>
            </a:pPr>
            <a:endParaRPr lang="en-US" sz="2600" dirty="0" smtClean="0"/>
          </a:p>
          <a:p>
            <a:r>
              <a:rPr lang="en-US" sz="2600" dirty="0" smtClean="0"/>
              <a:t>Reduced Federal cost shares</a:t>
            </a:r>
          </a:p>
          <a:p>
            <a:pPr marL="0" indent="0">
              <a:buNone/>
            </a:pPr>
            <a:endParaRPr lang="en-US" sz="2600" dirty="0" smtClean="0"/>
          </a:p>
          <a:p>
            <a:r>
              <a:rPr lang="en-US" sz="2600" dirty="0" smtClean="0"/>
              <a:t>Challenging revenue structure</a:t>
            </a:r>
          </a:p>
          <a:p>
            <a:pPr marL="0" indent="0">
              <a:buNone/>
            </a:pPr>
            <a:endParaRPr lang="en-US" sz="2600" dirty="0" smtClean="0"/>
          </a:p>
          <a:p>
            <a:r>
              <a:rPr lang="en-US" sz="2600" dirty="0" smtClean="0"/>
              <a:t>Cost of flood management misunderstood by public</a:t>
            </a:r>
            <a:br>
              <a:rPr lang="en-US" sz="2600" dirty="0" smtClean="0"/>
            </a:br>
            <a:r>
              <a:rPr lang="en-US" sz="2600" dirty="0" smtClean="0"/>
              <a:t>and policy makers</a:t>
            </a:r>
          </a:p>
          <a:p>
            <a:endParaRPr lang="en-US" dirty="0"/>
          </a:p>
        </p:txBody>
      </p:sp>
      <p:sp>
        <p:nvSpPr>
          <p:cNvPr id="6" name="Rectangle 5"/>
          <p:cNvSpPr/>
          <p:nvPr/>
        </p:nvSpPr>
        <p:spPr>
          <a:xfrm>
            <a:off x="7772400" y="6172200"/>
            <a:ext cx="914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r>
              <a:rPr lang="en-US" dirty="0" smtClean="0"/>
              <a:t>Solutions must use an Integrated Water Management Approach</a:t>
            </a:r>
            <a:endParaRPr lang="en-US" dirty="0"/>
          </a:p>
        </p:txBody>
      </p:sp>
      <p:sp>
        <p:nvSpPr>
          <p:cNvPr id="2" name="Content Placeholder 1"/>
          <p:cNvSpPr>
            <a:spLocks noGrp="1"/>
          </p:cNvSpPr>
          <p:nvPr>
            <p:ph idx="1"/>
          </p:nvPr>
        </p:nvSpPr>
        <p:spPr>
          <a:xfrm>
            <a:off x="76200" y="1981200"/>
            <a:ext cx="4038600" cy="4952999"/>
          </a:xfrm>
        </p:spPr>
        <p:txBody>
          <a:bodyPr>
            <a:normAutofit/>
          </a:bodyPr>
          <a:lstStyle/>
          <a:p>
            <a:pPr>
              <a:lnSpc>
                <a:spcPts val="2900"/>
              </a:lnSpc>
              <a:spcBef>
                <a:spcPts val="1400"/>
              </a:spcBef>
            </a:pPr>
            <a:r>
              <a:rPr lang="en-US" sz="2800" dirty="0" smtClean="0"/>
              <a:t>Combines flood management, water supply, and ecosystem actions</a:t>
            </a:r>
          </a:p>
          <a:p>
            <a:pPr>
              <a:lnSpc>
                <a:spcPts val="2900"/>
              </a:lnSpc>
              <a:spcBef>
                <a:spcPts val="1400"/>
              </a:spcBef>
            </a:pPr>
            <a:r>
              <a:rPr lang="en-US" sz="2800" dirty="0" smtClean="0"/>
              <a:t>Regional and </a:t>
            </a:r>
            <a:br>
              <a:rPr lang="en-US" sz="2800" dirty="0" smtClean="0"/>
            </a:br>
            <a:r>
              <a:rPr lang="en-US" sz="2800" dirty="0" err="1" smtClean="0"/>
              <a:t>systemwide</a:t>
            </a:r>
            <a:r>
              <a:rPr lang="en-US" sz="2800" dirty="0" smtClean="0"/>
              <a:t> approach</a:t>
            </a:r>
          </a:p>
          <a:p>
            <a:pPr>
              <a:lnSpc>
                <a:spcPts val="2900"/>
              </a:lnSpc>
              <a:spcBef>
                <a:spcPts val="1400"/>
              </a:spcBef>
            </a:pPr>
            <a:r>
              <a:rPr lang="en-US" sz="2800" dirty="0" smtClean="0"/>
              <a:t>Collaboration and cooperation</a:t>
            </a:r>
          </a:p>
          <a:p>
            <a:pPr>
              <a:lnSpc>
                <a:spcPts val="2900"/>
              </a:lnSpc>
              <a:spcBef>
                <a:spcPts val="1400"/>
              </a:spcBef>
            </a:pPr>
            <a:r>
              <a:rPr lang="en-US" sz="2800" dirty="0" smtClean="0"/>
              <a:t>Array of funding sources </a:t>
            </a:r>
          </a:p>
        </p:txBody>
      </p:sp>
      <p:sp>
        <p:nvSpPr>
          <p:cNvPr id="4" name="Slide Number Placeholder 3"/>
          <p:cNvSpPr>
            <a:spLocks noGrp="1"/>
          </p:cNvSpPr>
          <p:nvPr>
            <p:ph type="sldNum" sz="quarter" idx="12"/>
          </p:nvPr>
        </p:nvSpPr>
        <p:spPr/>
        <p:txBody>
          <a:bodyPr/>
          <a:lstStyle/>
          <a:p>
            <a:fld id="{C289E29D-A938-4491-8CF1-0591DCC6ADF4}" type="slidenum">
              <a:rPr lang="en-US" smtClean="0"/>
              <a:pPr/>
              <a:t>19</a:t>
            </a:fld>
            <a:endParaRPr lang="en-US" dirty="0"/>
          </a:p>
        </p:txBody>
      </p:sp>
      <p:pic>
        <p:nvPicPr>
          <p:cNvPr id="7" name="Picture 6" descr="iStock_000000762393Large.jpg"/>
          <p:cNvPicPr>
            <a:picLocks noChangeAspect="1"/>
          </p:cNvPicPr>
          <p:nvPr/>
        </p:nvPicPr>
        <p:blipFill>
          <a:blip r:embed="rId2" cstate="print"/>
          <a:stretch>
            <a:fillRect/>
          </a:stretch>
        </p:blipFill>
        <p:spPr>
          <a:xfrm>
            <a:off x="4114800" y="2163568"/>
            <a:ext cx="4893736" cy="3220592"/>
          </a:xfrm>
          <a:prstGeom prst="rect">
            <a:avLst/>
          </a:prstGeom>
          <a:ln w="38100">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Introduction</a:t>
            </a:r>
            <a:r>
              <a:rPr lang="en-US" dirty="0" smtClean="0"/>
              <a:t/>
            </a:r>
            <a:br>
              <a:rPr lang="en-US" dirty="0" smtClean="0"/>
            </a:br>
            <a:r>
              <a:rPr lang="en-US" dirty="0" smtClean="0"/>
              <a:t>Report Purpose</a:t>
            </a:r>
            <a:endParaRPr lang="en-US" dirty="0"/>
          </a:p>
        </p:txBody>
      </p:sp>
      <p:sp>
        <p:nvSpPr>
          <p:cNvPr id="3" name="Content Placeholder 2"/>
          <p:cNvSpPr>
            <a:spLocks noGrp="1"/>
          </p:cNvSpPr>
          <p:nvPr>
            <p:ph idx="1"/>
          </p:nvPr>
        </p:nvSpPr>
        <p:spPr>
          <a:xfrm>
            <a:off x="228600" y="2027237"/>
            <a:ext cx="4038600" cy="4449763"/>
          </a:xfrm>
        </p:spPr>
        <p:txBody>
          <a:bodyPr/>
          <a:lstStyle/>
          <a:p>
            <a:r>
              <a:rPr lang="en-US" sz="2600" dirty="0" smtClean="0"/>
              <a:t>Increase understanding of statewide flood problem</a:t>
            </a:r>
          </a:p>
          <a:p>
            <a:r>
              <a:rPr lang="en-US" sz="2600" dirty="0" smtClean="0"/>
              <a:t>Make recommendations for managing flood risk</a:t>
            </a:r>
          </a:p>
          <a:p>
            <a:r>
              <a:rPr lang="en-US" sz="2600" dirty="0" smtClean="0"/>
              <a:t>Inform decisions about: </a:t>
            </a:r>
          </a:p>
          <a:p>
            <a:pPr lvl="1"/>
            <a:r>
              <a:rPr lang="en-US" sz="2400" dirty="0" smtClean="0"/>
              <a:t>Policies</a:t>
            </a:r>
          </a:p>
          <a:p>
            <a:pPr lvl="1"/>
            <a:r>
              <a:rPr lang="en-US" sz="2400" dirty="0" smtClean="0"/>
              <a:t>Financial investments</a:t>
            </a:r>
            <a:endParaRPr lang="en-US" sz="2400" dirty="0"/>
          </a:p>
        </p:txBody>
      </p:sp>
      <p:sp>
        <p:nvSpPr>
          <p:cNvPr id="4" name="Slide Number Placeholder 3"/>
          <p:cNvSpPr>
            <a:spLocks noGrp="1"/>
          </p:cNvSpPr>
          <p:nvPr>
            <p:ph type="sldNum" sz="quarter" idx="12"/>
          </p:nvPr>
        </p:nvSpPr>
        <p:spPr/>
        <p:txBody>
          <a:bodyPr/>
          <a:lstStyle/>
          <a:p>
            <a:fld id="{35242AED-0B9E-4B09-8CBE-F1739E9D15CD}" type="slidenum">
              <a:rPr lang="en-US" smtClean="0"/>
              <a:pPr/>
              <a:t>2</a:t>
            </a:fld>
            <a:endParaRPr lang="en-US" dirty="0"/>
          </a:p>
        </p:txBody>
      </p:sp>
      <p:pic>
        <p:nvPicPr>
          <p:cNvPr id="5" name="Picture 4" descr="Dec 22 2010 L01.JPG"/>
          <p:cNvPicPr>
            <a:picLocks noChangeAspect="1"/>
          </p:cNvPicPr>
          <p:nvPr/>
        </p:nvPicPr>
        <p:blipFill>
          <a:blip r:embed="rId3" cstate="print"/>
          <a:stretch>
            <a:fillRect/>
          </a:stretch>
        </p:blipFill>
        <p:spPr>
          <a:xfrm>
            <a:off x="4267200" y="2251868"/>
            <a:ext cx="4724400" cy="3149600"/>
          </a:xfrm>
          <a:prstGeom prst="rect">
            <a:avLst/>
          </a:prstGeom>
          <a:ln w="38100">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r>
              <a:rPr lang="en-US" dirty="0" smtClean="0"/>
              <a:t>Recommendation </a:t>
            </a:r>
            <a:endParaRPr lang="en-US"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20</a:t>
            </a:fld>
            <a:endParaRPr lang="en-US" dirty="0"/>
          </a:p>
        </p:txBody>
      </p:sp>
      <p:sp>
        <p:nvSpPr>
          <p:cNvPr id="8" name="Content Placeholder 1"/>
          <p:cNvSpPr>
            <a:spLocks noGrp="1"/>
          </p:cNvSpPr>
          <p:nvPr>
            <p:ph idx="1"/>
          </p:nvPr>
        </p:nvSpPr>
        <p:spPr>
          <a:xfrm>
            <a:off x="533400" y="1824011"/>
            <a:ext cx="3886200" cy="2108105"/>
          </a:xfrm>
        </p:spPr>
        <p:txBody>
          <a:bodyPr>
            <a:normAutofit lnSpcReduction="10000"/>
          </a:bodyPr>
          <a:lstStyle/>
          <a:p>
            <a:pPr marL="514350" indent="-514350">
              <a:buFont typeface="+mj-lt"/>
              <a:buAutoNum type="arabicPeriod"/>
            </a:pPr>
            <a:r>
              <a:rPr lang="en-US" sz="2800" dirty="0" smtClean="0">
                <a:solidFill>
                  <a:srgbClr val="000000"/>
                </a:solidFill>
                <a:latin typeface="Calibri" charset="0"/>
              </a:rPr>
              <a:t>Conduct regional flood risk assessments to better understand statewide flood risk.</a:t>
            </a:r>
          </a:p>
          <a:p>
            <a:pPr lvl="0"/>
            <a:endParaRPr lang="en-US" sz="2800" dirty="0" smtClean="0"/>
          </a:p>
        </p:txBody>
      </p:sp>
      <p:pic>
        <p:nvPicPr>
          <p:cNvPr id="9" name="Picture 8" descr="flood2 copy.jpg"/>
          <p:cNvPicPr>
            <a:picLocks noChangeAspect="1"/>
          </p:cNvPicPr>
          <p:nvPr/>
        </p:nvPicPr>
        <p:blipFill>
          <a:blip r:embed="rId3" cstate="print"/>
          <a:srcRect l="46818" t="484" b="19807"/>
          <a:stretch>
            <a:fillRect/>
          </a:stretch>
        </p:blipFill>
        <p:spPr>
          <a:xfrm>
            <a:off x="4876800" y="1752600"/>
            <a:ext cx="4031673" cy="4359032"/>
          </a:xfrm>
          <a:prstGeom prst="rect">
            <a:avLst/>
          </a:prstGeom>
          <a:ln w="38100">
            <a:solidFill>
              <a:schemeClr val="bg1"/>
            </a:solidFill>
          </a:ln>
          <a:effectLst>
            <a:outerShdw blurRad="63500" sx="102000" sy="102000" algn="ctr" rotWithShape="0">
              <a:prstClr val="black">
                <a:alpha val="40000"/>
              </a:prstClr>
            </a:outerShdw>
          </a:effectLst>
        </p:spPr>
      </p:pic>
      <p:sp>
        <p:nvSpPr>
          <p:cNvPr id="10" name="TextBox 9"/>
          <p:cNvSpPr txBox="1"/>
          <p:nvPr/>
        </p:nvSpPr>
        <p:spPr>
          <a:xfrm rot="16200000">
            <a:off x="-975296" y="2453704"/>
            <a:ext cx="2491195" cy="830997"/>
          </a:xfrm>
          <a:prstGeom prst="rect">
            <a:avLst/>
          </a:prstGeom>
          <a:noFill/>
        </p:spPr>
        <p:txBody>
          <a:bodyPr wrap="none" rtlCol="0">
            <a:spAutoFit/>
          </a:bodyPr>
          <a:lstStyle/>
          <a:p>
            <a:pPr algn="r"/>
            <a:r>
              <a:rPr lang="en-US" sz="4800" b="1" dirty="0" smtClean="0">
                <a:solidFill>
                  <a:srgbClr val="DBE6C4"/>
                </a:solidFill>
                <a:latin typeface="Arial Black" pitchFamily="34" charset="0"/>
              </a:rPr>
              <a:t>TOOLS</a:t>
            </a:r>
            <a:endParaRPr lang="en-US" sz="4800" b="1" dirty="0">
              <a:solidFill>
                <a:srgbClr val="DBE6C4"/>
              </a:solidFill>
              <a:latin typeface="Arial Black" pitchFamily="34"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r>
              <a:rPr lang="en-US" dirty="0" smtClean="0"/>
              <a:t>Recommendations</a:t>
            </a:r>
            <a:endParaRPr lang="en-US"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21</a:t>
            </a:fld>
            <a:endParaRPr lang="en-US" dirty="0"/>
          </a:p>
        </p:txBody>
      </p:sp>
      <p:sp>
        <p:nvSpPr>
          <p:cNvPr id="8" name="Content Placeholder 1"/>
          <p:cNvSpPr>
            <a:spLocks noGrp="1"/>
          </p:cNvSpPr>
          <p:nvPr>
            <p:ph idx="1"/>
          </p:nvPr>
        </p:nvSpPr>
        <p:spPr>
          <a:xfrm>
            <a:off x="533400" y="1676400"/>
            <a:ext cx="4648200" cy="4800600"/>
          </a:xfrm>
        </p:spPr>
        <p:txBody>
          <a:bodyPr>
            <a:normAutofit/>
          </a:bodyPr>
          <a:lstStyle/>
          <a:p>
            <a:pPr marL="514350" indent="-512763">
              <a:spcBef>
                <a:spcPts val="638"/>
              </a:spcBef>
              <a:spcAft>
                <a:spcPts val="1425"/>
              </a:spcAft>
              <a:buClr>
                <a:srgbClr val="376092"/>
              </a:buClr>
              <a:buSzPct val="100000"/>
              <a:buFont typeface="Times New Roman" pitchFamily="16" charset="0"/>
              <a:buAutoNum type="arabicPeriod" startAt="2"/>
              <a:tabLst>
                <a:tab pos="723900" algn="l"/>
                <a:tab pos="1447800" algn="l"/>
                <a:tab pos="2171700" algn="l"/>
                <a:tab pos="2895600" algn="l"/>
                <a:tab pos="3619500" algn="l"/>
                <a:tab pos="4343400" algn="l"/>
              </a:tabLst>
            </a:pPr>
            <a:r>
              <a:rPr lang="en-US" sz="2800" dirty="0" smtClean="0"/>
              <a:t>Increase public and policymaker awareness about flood risks to facilitate informed decisions.</a:t>
            </a:r>
          </a:p>
          <a:p>
            <a:pPr marL="514350" indent="-512763">
              <a:spcBef>
                <a:spcPts val="638"/>
              </a:spcBef>
              <a:spcAft>
                <a:spcPts val="1425"/>
              </a:spcAft>
              <a:buClr>
                <a:srgbClr val="376092"/>
              </a:buClr>
              <a:buSzPct val="100000"/>
              <a:buFont typeface="Times New Roman" pitchFamily="16" charset="0"/>
              <a:buAutoNum type="arabicPeriod" startAt="2"/>
              <a:tabLst>
                <a:tab pos="723900" algn="l"/>
                <a:tab pos="1447800" algn="l"/>
                <a:tab pos="2171700" algn="l"/>
                <a:tab pos="2895600" algn="l"/>
                <a:tab pos="3619500" algn="l"/>
                <a:tab pos="4343400" algn="l"/>
              </a:tabLst>
            </a:pPr>
            <a:r>
              <a:rPr lang="en-US" sz="2800" dirty="0" smtClean="0"/>
              <a:t>Increase support for flood emergency preparedness, response, and recovery programs to reduce flood impacts.</a:t>
            </a:r>
          </a:p>
        </p:txBody>
      </p:sp>
      <p:sp>
        <p:nvSpPr>
          <p:cNvPr id="10" name="TextBox 9"/>
          <p:cNvSpPr txBox="1"/>
          <p:nvPr/>
        </p:nvSpPr>
        <p:spPr>
          <a:xfrm rot="16200000">
            <a:off x="-975296" y="2453704"/>
            <a:ext cx="2491195" cy="830997"/>
          </a:xfrm>
          <a:prstGeom prst="rect">
            <a:avLst/>
          </a:prstGeom>
          <a:noFill/>
        </p:spPr>
        <p:txBody>
          <a:bodyPr wrap="none" rtlCol="0">
            <a:spAutoFit/>
          </a:bodyPr>
          <a:lstStyle/>
          <a:p>
            <a:pPr algn="r"/>
            <a:r>
              <a:rPr lang="en-US" sz="4800" b="1" dirty="0" smtClean="0">
                <a:solidFill>
                  <a:srgbClr val="DBE6C4"/>
                </a:solidFill>
                <a:latin typeface="Arial Black" pitchFamily="34" charset="0"/>
              </a:rPr>
              <a:t>TOOLS</a:t>
            </a:r>
            <a:endParaRPr lang="en-US" sz="4800" b="1" dirty="0">
              <a:solidFill>
                <a:srgbClr val="DBE6C4"/>
              </a:solidFill>
              <a:latin typeface="Arial Black" pitchFamily="34" charset="0"/>
            </a:endParaRPr>
          </a:p>
        </p:txBody>
      </p:sp>
      <p:pic>
        <p:nvPicPr>
          <p:cNvPr id="7" name="Picture 6" descr="21c.jpg"/>
          <p:cNvPicPr>
            <a:picLocks noChangeAspect="1"/>
          </p:cNvPicPr>
          <p:nvPr/>
        </p:nvPicPr>
        <p:blipFill>
          <a:blip r:embed="rId3" cstate="print"/>
          <a:srcRect l="34104" t="3180" r="11667" b="4601"/>
          <a:stretch>
            <a:fillRect/>
          </a:stretch>
        </p:blipFill>
        <p:spPr>
          <a:xfrm>
            <a:off x="5029200" y="1828800"/>
            <a:ext cx="3733800" cy="4221780"/>
          </a:xfrm>
          <a:prstGeom prst="rect">
            <a:avLst/>
          </a:prstGeom>
          <a:ln w="38100">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r>
              <a:rPr lang="en-US" dirty="0" smtClean="0"/>
              <a:t>Recommendations</a:t>
            </a:r>
            <a:endParaRPr lang="en-US"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22</a:t>
            </a:fld>
            <a:endParaRPr lang="en-US" dirty="0"/>
          </a:p>
        </p:txBody>
      </p:sp>
      <p:sp>
        <p:nvSpPr>
          <p:cNvPr id="8" name="Content Placeholder 1"/>
          <p:cNvSpPr>
            <a:spLocks noGrp="1"/>
          </p:cNvSpPr>
          <p:nvPr>
            <p:ph idx="1"/>
          </p:nvPr>
        </p:nvSpPr>
        <p:spPr>
          <a:xfrm>
            <a:off x="533400" y="1676400"/>
            <a:ext cx="4648200" cy="4800600"/>
          </a:xfrm>
        </p:spPr>
        <p:txBody>
          <a:bodyPr>
            <a:normAutofit/>
          </a:bodyPr>
          <a:lstStyle/>
          <a:p>
            <a:pPr marL="515937" indent="-514350">
              <a:spcBef>
                <a:spcPts val="638"/>
              </a:spcBef>
              <a:spcAft>
                <a:spcPts val="1425"/>
              </a:spcAft>
              <a:buClr>
                <a:srgbClr val="376092"/>
              </a:buClr>
              <a:buSzPct val="100000"/>
              <a:buFont typeface="+mj-lt"/>
              <a:buAutoNum type="arabicPeriod" startAt="4"/>
              <a:tabLst>
                <a:tab pos="723900" algn="l"/>
                <a:tab pos="1447800" algn="l"/>
                <a:tab pos="2171700" algn="l"/>
                <a:tab pos="2895600" algn="l"/>
                <a:tab pos="3619500" algn="l"/>
                <a:tab pos="4343400" algn="l"/>
              </a:tabLst>
            </a:pPr>
            <a:r>
              <a:rPr lang="en-US" sz="2800" dirty="0" smtClean="0"/>
              <a:t>Encourage land-use planning practices that reduce the consequences of flooding.</a:t>
            </a:r>
          </a:p>
          <a:p>
            <a:pPr marL="514350" indent="-512763">
              <a:spcBef>
                <a:spcPts val="638"/>
              </a:spcBef>
              <a:spcAft>
                <a:spcPts val="1425"/>
              </a:spcAft>
              <a:buClr>
                <a:srgbClr val="376092"/>
              </a:buClr>
              <a:buSzPct val="100000"/>
              <a:buFont typeface="Times New Roman" pitchFamily="16" charset="0"/>
              <a:buAutoNum type="arabicPeriod" startAt="4"/>
              <a:tabLst>
                <a:tab pos="723900" algn="l"/>
                <a:tab pos="1447800" algn="l"/>
                <a:tab pos="2171700" algn="l"/>
                <a:tab pos="2895600" algn="l"/>
                <a:tab pos="3619500" algn="l"/>
                <a:tab pos="4343400" algn="l"/>
              </a:tabLst>
            </a:pPr>
            <a:r>
              <a:rPr lang="en-US" sz="2800" dirty="0" smtClean="0"/>
              <a:t>Conduct flood management from regional, systemwide, and statewide perspectives to provide multiple benefits.</a:t>
            </a:r>
          </a:p>
        </p:txBody>
      </p:sp>
      <p:sp>
        <p:nvSpPr>
          <p:cNvPr id="9" name="TextBox 8"/>
          <p:cNvSpPr txBox="1"/>
          <p:nvPr/>
        </p:nvSpPr>
        <p:spPr>
          <a:xfrm rot="16200000">
            <a:off x="-968979" y="2453704"/>
            <a:ext cx="2478564" cy="830997"/>
          </a:xfrm>
          <a:prstGeom prst="rect">
            <a:avLst/>
          </a:prstGeom>
          <a:noFill/>
        </p:spPr>
        <p:txBody>
          <a:bodyPr wrap="none" rtlCol="0">
            <a:spAutoFit/>
          </a:bodyPr>
          <a:lstStyle/>
          <a:p>
            <a:pPr algn="r"/>
            <a:r>
              <a:rPr lang="en-US" sz="4800" b="1" dirty="0" smtClean="0">
                <a:solidFill>
                  <a:srgbClr val="FFE9AB"/>
                </a:solidFill>
                <a:latin typeface="Arial Black" pitchFamily="34" charset="0"/>
              </a:rPr>
              <a:t>PLANS</a:t>
            </a:r>
            <a:endParaRPr lang="en-US" sz="4800" b="1" dirty="0">
              <a:solidFill>
                <a:srgbClr val="FFE9AB"/>
              </a:solidFill>
              <a:latin typeface="Arial Black" pitchFamily="34" charset="0"/>
            </a:endParaRPr>
          </a:p>
        </p:txBody>
      </p:sp>
      <p:pic>
        <p:nvPicPr>
          <p:cNvPr id="11" name="Picture 10" descr="1_7_97_9445_49.jpg"/>
          <p:cNvPicPr>
            <a:picLocks noChangeAspect="1"/>
          </p:cNvPicPr>
          <p:nvPr/>
        </p:nvPicPr>
        <p:blipFill>
          <a:blip r:embed="rId3" cstate="print"/>
          <a:srcRect l="48553" b="9563"/>
          <a:stretch>
            <a:fillRect/>
          </a:stretch>
        </p:blipFill>
        <p:spPr>
          <a:xfrm>
            <a:off x="5084466" y="1752600"/>
            <a:ext cx="3754734" cy="4352629"/>
          </a:xfrm>
          <a:prstGeom prst="rect">
            <a:avLst/>
          </a:prstGeom>
          <a:ln w="38100">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r>
              <a:rPr lang="en-US" dirty="0" smtClean="0"/>
              <a:t>Recommendations</a:t>
            </a:r>
            <a:endParaRPr lang="en-US"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23</a:t>
            </a:fld>
            <a:endParaRPr lang="en-US" dirty="0"/>
          </a:p>
        </p:txBody>
      </p:sp>
      <p:sp>
        <p:nvSpPr>
          <p:cNvPr id="8" name="Content Placeholder 1"/>
          <p:cNvSpPr>
            <a:spLocks noGrp="1"/>
          </p:cNvSpPr>
          <p:nvPr>
            <p:ph idx="1"/>
          </p:nvPr>
        </p:nvSpPr>
        <p:spPr>
          <a:xfrm>
            <a:off x="533400" y="1676400"/>
            <a:ext cx="4648200" cy="4800600"/>
          </a:xfrm>
        </p:spPr>
        <p:txBody>
          <a:bodyPr>
            <a:normAutofit/>
          </a:bodyPr>
          <a:lstStyle/>
          <a:p>
            <a:pPr marL="514350" indent="-512763">
              <a:spcBef>
                <a:spcPts val="600"/>
              </a:spcBef>
              <a:spcAft>
                <a:spcPts val="1425"/>
              </a:spcAft>
              <a:buClr>
                <a:srgbClr val="376092"/>
              </a:buClr>
              <a:buSzPct val="100000"/>
              <a:buFont typeface="Times New Roman" pitchFamily="16" charset="0"/>
              <a:buAutoNum type="arabicPeriod" startAt="6"/>
              <a:tabLst>
                <a:tab pos="723900" algn="l"/>
                <a:tab pos="1447800" algn="l"/>
                <a:tab pos="2171700" algn="l"/>
                <a:tab pos="2895600" algn="l"/>
                <a:tab pos="3619500" algn="l"/>
                <a:tab pos="4343400" algn="l"/>
              </a:tabLst>
            </a:pPr>
            <a:r>
              <a:rPr lang="en-US" sz="2800" dirty="0" smtClean="0"/>
              <a:t>Increase collaboration among public agencies to improve flood management planning, policies, and investments.</a:t>
            </a:r>
          </a:p>
          <a:p>
            <a:pPr marL="514350" indent="-512763">
              <a:spcBef>
                <a:spcPts val="638"/>
              </a:spcBef>
              <a:spcAft>
                <a:spcPts val="1425"/>
              </a:spcAft>
              <a:buClr>
                <a:srgbClr val="376092"/>
              </a:buClr>
              <a:buSzPct val="100000"/>
              <a:buFont typeface="Times New Roman" pitchFamily="16" charset="0"/>
              <a:buAutoNum type="arabicPeriod" startAt="6"/>
              <a:tabLst>
                <a:tab pos="723900" algn="l"/>
                <a:tab pos="1447800" algn="l"/>
                <a:tab pos="2171700" algn="l"/>
                <a:tab pos="2895600" algn="l"/>
                <a:tab pos="3619500" algn="l"/>
                <a:tab pos="4343400" algn="l"/>
              </a:tabLst>
            </a:pPr>
            <a:r>
              <a:rPr lang="en-US" sz="2800" dirty="0" smtClean="0"/>
              <a:t>Establish sufficient and stable funding mechanisms to reduce flood risk.</a:t>
            </a:r>
          </a:p>
        </p:txBody>
      </p:sp>
      <p:sp>
        <p:nvSpPr>
          <p:cNvPr id="9" name="TextBox 8"/>
          <p:cNvSpPr txBox="1"/>
          <p:nvPr/>
        </p:nvSpPr>
        <p:spPr>
          <a:xfrm rot="16200000">
            <a:off x="-968979" y="2453704"/>
            <a:ext cx="2478564" cy="830997"/>
          </a:xfrm>
          <a:prstGeom prst="rect">
            <a:avLst/>
          </a:prstGeom>
          <a:noFill/>
        </p:spPr>
        <p:txBody>
          <a:bodyPr wrap="none" rtlCol="0">
            <a:spAutoFit/>
          </a:bodyPr>
          <a:lstStyle/>
          <a:p>
            <a:pPr algn="r"/>
            <a:r>
              <a:rPr lang="en-US" sz="4800" b="1" dirty="0" smtClean="0">
                <a:solidFill>
                  <a:srgbClr val="FFE9AB"/>
                </a:solidFill>
                <a:latin typeface="Arial Black" pitchFamily="34" charset="0"/>
              </a:rPr>
              <a:t>PLANS</a:t>
            </a:r>
            <a:endParaRPr lang="en-US" sz="4800" b="1" dirty="0">
              <a:solidFill>
                <a:srgbClr val="FFE9AB"/>
              </a:solidFill>
              <a:latin typeface="Arial Black" pitchFamily="34" charset="0"/>
            </a:endParaRPr>
          </a:p>
        </p:txBody>
      </p:sp>
      <p:pic>
        <p:nvPicPr>
          <p:cNvPr id="7" name="Picture 6" descr="1969 Flood   Picture 25.JPG"/>
          <p:cNvPicPr>
            <a:picLocks noChangeAspect="1"/>
          </p:cNvPicPr>
          <p:nvPr/>
        </p:nvPicPr>
        <p:blipFill>
          <a:blip r:embed="rId3" cstate="print"/>
          <a:srcRect l="15278" r="15278"/>
          <a:stretch>
            <a:fillRect/>
          </a:stretch>
        </p:blipFill>
        <p:spPr>
          <a:xfrm>
            <a:off x="5180239" y="1752600"/>
            <a:ext cx="3811361" cy="4267200"/>
          </a:xfrm>
          <a:prstGeom prst="rect">
            <a:avLst/>
          </a:prstGeom>
          <a:ln w="38100">
            <a:solidFill>
              <a:schemeClr val="bg1"/>
            </a:solidFill>
          </a:ln>
          <a:effectLst>
            <a:outerShdw blurRad="63500" sx="102000" sy="102000" algn="ctr" rotWithShape="0">
              <a:prstClr val="black">
                <a:alpha val="40000"/>
              </a:prstClr>
            </a:outerShdw>
          </a:effectLst>
        </p:spPr>
      </p:pic>
      <p:sp>
        <p:nvSpPr>
          <p:cNvPr id="10" name="Rectangle 9"/>
          <p:cNvSpPr/>
          <p:nvPr/>
        </p:nvSpPr>
        <p:spPr>
          <a:xfrm>
            <a:off x="7772400" y="6172200"/>
            <a:ext cx="914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rgbClr val="FFC000"/>
                </a:solidFill>
              </a:rPr>
              <a:t>We Must Take Action. Now.</a:t>
            </a:r>
            <a:endParaRPr lang="en-US" sz="4000" dirty="0">
              <a:solidFill>
                <a:srgbClr val="FFC000"/>
              </a:solidFill>
            </a:endParaRPr>
          </a:p>
        </p:txBody>
      </p:sp>
      <p:sp>
        <p:nvSpPr>
          <p:cNvPr id="2" name="Content Placeholder 1"/>
          <p:cNvSpPr>
            <a:spLocks noGrp="1"/>
          </p:cNvSpPr>
          <p:nvPr>
            <p:ph idx="1"/>
          </p:nvPr>
        </p:nvSpPr>
        <p:spPr>
          <a:xfrm>
            <a:off x="304800" y="1600200"/>
            <a:ext cx="8839200" cy="4449763"/>
          </a:xfrm>
        </p:spPr>
        <p:txBody>
          <a:bodyPr>
            <a:normAutofit/>
          </a:bodyPr>
          <a:lstStyle/>
          <a:p>
            <a:pPr marL="0" indent="0">
              <a:buNone/>
            </a:pPr>
            <a:r>
              <a:rPr lang="en-US" sz="2600" b="1" dirty="0" smtClean="0"/>
              <a:t>California’s future depends on:</a:t>
            </a:r>
          </a:p>
          <a:p>
            <a:pPr>
              <a:spcAft>
                <a:spcPts val="600"/>
              </a:spcAft>
            </a:pPr>
            <a:r>
              <a:rPr lang="en-US" sz="2600" dirty="0" smtClean="0"/>
              <a:t>Local, State, Federal, and  tribal agencies working together</a:t>
            </a:r>
          </a:p>
          <a:p>
            <a:pPr>
              <a:spcAft>
                <a:spcPts val="600"/>
              </a:spcAft>
            </a:pPr>
            <a:r>
              <a:rPr lang="en-US" sz="2600" dirty="0" smtClean="0"/>
              <a:t>Implement policies and projects using an IWM approach</a:t>
            </a:r>
          </a:p>
          <a:p>
            <a:pPr>
              <a:spcAft>
                <a:spcPts val="600"/>
              </a:spcAft>
            </a:pPr>
            <a:r>
              <a:rPr lang="en-US" sz="2600" dirty="0" smtClean="0"/>
              <a:t>Increase awareness of the cost and consequences of flooding</a:t>
            </a:r>
          </a:p>
          <a:p>
            <a:pPr>
              <a:spcAft>
                <a:spcPts val="600"/>
              </a:spcAft>
            </a:pPr>
            <a:r>
              <a:rPr lang="en-US" sz="2600" dirty="0" smtClean="0"/>
              <a:t>Establish investment priorities and sufficient and stable funding</a:t>
            </a:r>
          </a:p>
          <a:p>
            <a:pPr>
              <a:spcAft>
                <a:spcPts val="600"/>
              </a:spcAft>
            </a:pPr>
            <a:r>
              <a:rPr lang="en-US" sz="2600" dirty="0" smtClean="0"/>
              <a:t>Short-term and long-term action and solutions</a:t>
            </a:r>
          </a:p>
        </p:txBody>
      </p:sp>
      <p:sp>
        <p:nvSpPr>
          <p:cNvPr id="4" name="Slide Number Placeholder 3"/>
          <p:cNvSpPr>
            <a:spLocks noGrp="1"/>
          </p:cNvSpPr>
          <p:nvPr>
            <p:ph type="sldNum" sz="quarter" idx="12"/>
          </p:nvPr>
        </p:nvSpPr>
        <p:spPr/>
        <p:txBody>
          <a:bodyPr/>
          <a:lstStyle/>
          <a:p>
            <a:fld id="{C289E29D-A938-4491-8CF1-0591DCC6ADF4}" type="slidenum">
              <a:rPr lang="en-US" smtClean="0"/>
              <a:pPr/>
              <a:t>24</a:t>
            </a:fld>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44203" cy="1447800"/>
          </a:xfrm>
        </p:spPr>
        <p:txBody>
          <a:bodyPr/>
          <a:lstStyle/>
          <a:p>
            <a:r>
              <a:rPr lang="en-US" dirty="0" smtClean="0"/>
              <a:t>SFMP Website</a:t>
            </a:r>
            <a:endParaRPr lang="en-US" dirty="0"/>
          </a:p>
        </p:txBody>
      </p:sp>
      <p:sp>
        <p:nvSpPr>
          <p:cNvPr id="4" name="Slide Number Placeholder 3"/>
          <p:cNvSpPr>
            <a:spLocks noGrp="1"/>
          </p:cNvSpPr>
          <p:nvPr>
            <p:ph type="sldNum" sz="quarter" idx="12"/>
          </p:nvPr>
        </p:nvSpPr>
        <p:spPr/>
        <p:txBody>
          <a:bodyPr/>
          <a:lstStyle/>
          <a:p>
            <a:fld id="{35242AED-0B9E-4B09-8CBE-F1739E9D15CD}" type="slidenum">
              <a:rPr lang="en-US" smtClean="0"/>
              <a:pPr/>
              <a:t>25</a:t>
            </a:fld>
            <a:endParaRPr lang="en-US" dirty="0"/>
          </a:p>
        </p:txBody>
      </p:sp>
      <p:sp>
        <p:nvSpPr>
          <p:cNvPr id="6" name="Rectangle 5"/>
          <p:cNvSpPr/>
          <p:nvPr/>
        </p:nvSpPr>
        <p:spPr>
          <a:xfrm>
            <a:off x="242888" y="2766662"/>
            <a:ext cx="3253711" cy="984885"/>
          </a:xfrm>
          <a:prstGeom prst="rect">
            <a:avLst/>
          </a:prstGeom>
        </p:spPr>
        <p:txBody>
          <a:bodyPr wrap="none">
            <a:spAutoFit/>
          </a:bodyPr>
          <a:lstStyle/>
          <a:p>
            <a:r>
              <a:rPr lang="en-US" sz="2000" dirty="0" smtClean="0">
                <a:solidFill>
                  <a:srgbClr val="0000FF"/>
                </a:solidFill>
              </a:rPr>
              <a:t>For More Information about </a:t>
            </a:r>
            <a:br>
              <a:rPr lang="en-US" sz="2000" dirty="0" smtClean="0">
                <a:solidFill>
                  <a:srgbClr val="0000FF"/>
                </a:solidFill>
              </a:rPr>
            </a:br>
            <a:r>
              <a:rPr lang="en-US" sz="2000" dirty="0" smtClean="0">
                <a:solidFill>
                  <a:srgbClr val="0000FF"/>
                </a:solidFill>
              </a:rPr>
              <a:t>California’s Flood Future :</a:t>
            </a:r>
          </a:p>
          <a:p>
            <a:r>
              <a:rPr lang="en-US" b="1" u="sng" dirty="0" smtClean="0">
                <a:solidFill>
                  <a:srgbClr val="0000FF"/>
                </a:solidFill>
              </a:rPr>
              <a:t>http://www.water.ca.gov/SFMP</a:t>
            </a:r>
            <a:endParaRPr lang="en-US" dirty="0"/>
          </a:p>
        </p:txBody>
      </p:sp>
      <p:pic>
        <p:nvPicPr>
          <p:cNvPr id="3" name="Picture 2"/>
          <p:cNvPicPr>
            <a:picLocks noChangeAspect="1" noChangeArrowheads="1"/>
          </p:cNvPicPr>
          <p:nvPr/>
        </p:nvPicPr>
        <p:blipFill>
          <a:blip r:embed="rId2" cstate="print"/>
          <a:srcRect l="21458" t="13335" r="41667" b="7037"/>
          <a:stretch>
            <a:fillRect/>
          </a:stretch>
        </p:blipFill>
        <p:spPr bwMode="auto">
          <a:xfrm>
            <a:off x="3942143" y="0"/>
            <a:ext cx="5201857" cy="6318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43000"/>
            <a:ext cx="5257800" cy="3200400"/>
          </a:xfrm>
        </p:spPr>
        <p:txBody>
          <a:bodyPr>
            <a:normAutofit fontScale="90000"/>
          </a:bodyPr>
          <a:lstStyle/>
          <a:p>
            <a:r>
              <a:rPr lang="en-US" sz="4400" dirty="0" smtClean="0"/>
              <a:t>California’s Flood Future Report</a:t>
            </a:r>
            <a:r>
              <a:rPr lang="en-US" sz="4000" dirty="0" smtClean="0"/>
              <a:t/>
            </a:r>
            <a:br>
              <a:rPr lang="en-US" sz="4000" dirty="0" smtClean="0"/>
            </a:br>
            <a:r>
              <a:rPr lang="en-US" dirty="0" smtClean="0"/>
              <a:t/>
            </a:r>
            <a:br>
              <a:rPr lang="en-US" dirty="0" smtClean="0"/>
            </a:br>
            <a:r>
              <a:rPr lang="en-US" dirty="0"/>
              <a:t/>
            </a:r>
            <a:br>
              <a:rPr lang="en-US" dirty="0"/>
            </a:br>
            <a:r>
              <a:rPr lang="en-US" sz="2700" b="0" dirty="0" smtClean="0"/>
              <a:t>Recommendations for</a:t>
            </a:r>
            <a:br>
              <a:rPr lang="en-US" sz="2700" b="0" dirty="0" smtClean="0"/>
            </a:br>
            <a:r>
              <a:rPr lang="en-US" sz="2700" b="0" dirty="0" smtClean="0"/>
              <a:t>Managing the States Flood Risk</a:t>
            </a:r>
            <a:br>
              <a:rPr lang="en-US" sz="2700" b="0" dirty="0" smtClean="0"/>
            </a:br>
            <a:r>
              <a:rPr lang="en-US" sz="2700" b="0" dirty="0"/>
              <a:t/>
            </a:r>
            <a:br>
              <a:rPr lang="en-US" sz="2700" b="0" dirty="0"/>
            </a:br>
            <a:r>
              <a:rPr lang="en-US" sz="1800" b="0" dirty="0" smtClean="0"/>
              <a:t>August 2012</a:t>
            </a:r>
            <a:endParaRPr lang="en-US" sz="1800" b="0" dirty="0"/>
          </a:p>
        </p:txBody>
      </p:sp>
      <p:sp>
        <p:nvSpPr>
          <p:cNvPr id="5" name="Subtitle 4"/>
          <p:cNvSpPr>
            <a:spLocks noGrp="1"/>
          </p:cNvSpPr>
          <p:nvPr>
            <p:ph type="subTitle" idx="1"/>
          </p:nvPr>
        </p:nvSpPr>
        <p:spPr/>
        <p:txBody>
          <a:bodyPr/>
          <a:lstStyle/>
          <a:p>
            <a:endParaRPr lang="en-US" dirty="0"/>
          </a:p>
        </p:txBody>
      </p:sp>
      <p:pic>
        <p:nvPicPr>
          <p:cNvPr id="6" name="Picture 5" descr="iStock_000000762393Large.jpg"/>
          <p:cNvPicPr>
            <a:picLocks noChangeAspect="1"/>
          </p:cNvPicPr>
          <p:nvPr/>
        </p:nvPicPr>
        <p:blipFill>
          <a:blip r:embed="rId3" cstate="print"/>
          <a:srcRect r="2503"/>
          <a:stretch>
            <a:fillRect/>
          </a:stretch>
        </p:blipFill>
        <p:spPr>
          <a:xfrm>
            <a:off x="0" y="0"/>
            <a:ext cx="9144000" cy="6172200"/>
          </a:xfrm>
          <a:prstGeom prst="rect">
            <a:avLst/>
          </a:prstGeom>
          <a:ln w="38100">
            <a:noFill/>
          </a:ln>
          <a:effectLst>
            <a:outerShdw blurRad="63500" sx="102000" sy="102000" algn="ctr" rotWithShape="0">
              <a:prstClr val="black">
                <a:alpha val="40000"/>
              </a:prstClr>
            </a:outerShdw>
          </a:effectLst>
        </p:spPr>
      </p:pic>
      <p:sp>
        <p:nvSpPr>
          <p:cNvPr id="7" name="Subtitle 12"/>
          <p:cNvSpPr txBox="1">
            <a:spLocks/>
          </p:cNvSpPr>
          <p:nvPr/>
        </p:nvSpPr>
        <p:spPr>
          <a:xfrm>
            <a:off x="76200" y="122237"/>
            <a:ext cx="8991600" cy="4830763"/>
          </a:xfrm>
          <a:prstGeom prst="rect">
            <a:avLst/>
          </a:prstGeom>
        </p:spPr>
        <p:txBody>
          <a:bodyPr vert="horz" lIns="91440" tIns="45720" rIns="91440" bIns="45720" rtlCol="0">
            <a:normAutofit/>
          </a:bodyPr>
          <a:lstStyle/>
          <a:p>
            <a:pPr lvl="0">
              <a:spcBef>
                <a:spcPct val="20000"/>
              </a:spcBef>
            </a:pPr>
            <a:r>
              <a:rPr lang="en-US" sz="3600" b="1" dirty="0" smtClean="0">
                <a:solidFill>
                  <a:schemeClr val="bg1"/>
                </a:solidFill>
                <a:effectLst>
                  <a:outerShdw blurRad="38100" dist="38100" dir="2700000" algn="tl">
                    <a:srgbClr val="000000">
                      <a:alpha val="43137"/>
                    </a:srgbClr>
                  </a:outerShdw>
                </a:effectLst>
              </a:rPr>
              <a:t>For more information:</a:t>
            </a:r>
            <a:r>
              <a:rPr lang="en-US" sz="2800" b="1" dirty="0" smtClean="0">
                <a:solidFill>
                  <a:schemeClr val="bg1"/>
                </a:solidFill>
                <a:effectLst>
                  <a:outerShdw blurRad="38100" dist="38100" dir="2700000" algn="tl">
                    <a:srgbClr val="000000">
                      <a:alpha val="43137"/>
                    </a:srgbClr>
                  </a:outerShdw>
                </a:effectLst>
              </a:rPr>
              <a:t/>
            </a:r>
            <a:br>
              <a:rPr lang="en-US" sz="2800" b="1" dirty="0" smtClean="0">
                <a:solidFill>
                  <a:schemeClr val="bg1"/>
                </a:solidFill>
                <a:effectLst>
                  <a:outerShdw blurRad="38100" dist="38100" dir="2700000" algn="tl">
                    <a:srgbClr val="000000">
                      <a:alpha val="43137"/>
                    </a:srgbClr>
                  </a:outerShdw>
                </a:effectLst>
              </a:rPr>
            </a:br>
            <a:endParaRPr lang="en-US" sz="1200" b="1" dirty="0" smtClean="0">
              <a:solidFill>
                <a:schemeClr val="bg1"/>
              </a:solidFill>
              <a:effectLst>
                <a:outerShdw blurRad="38100" dist="38100" dir="2700000" algn="tl">
                  <a:srgbClr val="000000">
                    <a:alpha val="43137"/>
                  </a:srgbClr>
                </a:outerShdw>
              </a:effectLst>
            </a:endParaRPr>
          </a:p>
          <a:p>
            <a:pPr lvl="0">
              <a:lnSpc>
                <a:spcPts val="2500"/>
              </a:lnSpc>
              <a:spcBef>
                <a:spcPct val="20000"/>
              </a:spcBef>
            </a:pPr>
            <a:r>
              <a:rPr lang="en-US" sz="2800" b="1" dirty="0" smtClean="0">
                <a:solidFill>
                  <a:schemeClr val="bg1"/>
                </a:solidFill>
                <a:effectLst>
                  <a:outerShdw blurRad="38100" dist="38100" dir="2700000" algn="tl">
                    <a:srgbClr val="000000">
                      <a:alpha val="43137"/>
                    </a:srgbClr>
                  </a:outerShdw>
                </a:effectLst>
              </a:rPr>
              <a:t>Terri Wegener:  </a:t>
            </a:r>
            <a:r>
              <a:rPr lang="en-US" sz="2800" b="1" dirty="0" smtClean="0">
                <a:solidFill>
                  <a:schemeClr val="bg1"/>
                </a:solidFill>
                <a:hlinkClick r:id="rId4"/>
              </a:rPr>
              <a:t>terri.wegener@water.ca.gov</a:t>
            </a:r>
          </a:p>
          <a:p>
            <a:pPr lvl="0">
              <a:lnSpc>
                <a:spcPts val="2500"/>
              </a:lnSpc>
              <a:spcBef>
                <a:spcPct val="20000"/>
              </a:spcBef>
            </a:pPr>
            <a:r>
              <a:rPr lang="en-US" sz="2800" b="1" dirty="0" smtClean="0">
                <a:solidFill>
                  <a:schemeClr val="bg1"/>
                </a:solidFill>
                <a:effectLst>
                  <a:outerShdw blurRad="38100" dist="38100" dir="2700000" algn="tl">
                    <a:srgbClr val="000000">
                      <a:alpha val="43137"/>
                    </a:srgbClr>
                  </a:outerShdw>
                </a:effectLst>
              </a:rPr>
              <a:t>Jason Sidley: </a:t>
            </a:r>
            <a:r>
              <a:rPr kumimoji="0" lang="en-US" sz="2800" b="1" i="0" u="none" strike="noStrike" kern="1200" cap="none" spc="0" normalizeH="0" baseline="0" noProof="0" dirty="0" smtClean="0">
                <a:ln>
                  <a:noFill/>
                </a:ln>
                <a:solidFill>
                  <a:schemeClr val="bg1"/>
                </a:solidFill>
                <a:uLnTx/>
                <a:uFillTx/>
                <a:latin typeface="+mn-lt"/>
                <a:ea typeface="+mn-ea"/>
                <a:cs typeface="+mn-cs"/>
                <a:hlinkClick r:id="rId4"/>
              </a:rPr>
              <a:t>jason.sidley@water.ca.gov</a:t>
            </a:r>
            <a:endParaRPr kumimoji="0" lang="en-US" sz="2800" b="1" i="0" u="none" strike="noStrike" kern="1200" cap="none" spc="0" normalizeH="0" baseline="0" noProof="0" dirty="0" smtClean="0">
              <a:ln>
                <a:noFill/>
              </a:ln>
              <a:solidFill>
                <a:schemeClr val="bg1"/>
              </a:solidFill>
              <a:uLnTx/>
              <a:uFillTx/>
              <a:latin typeface="+mn-lt"/>
              <a:ea typeface="+mn-ea"/>
              <a:cs typeface="+mn-cs"/>
            </a:endParaRPr>
          </a:p>
          <a:p>
            <a:pPr marR="0" lvl="0" algn="l" defTabSz="914400" rtl="0" eaLnBrk="1" fontAlgn="auto" latinLnBrk="0" hangingPunct="1">
              <a:lnSpc>
                <a:spcPts val="2500"/>
              </a:lnSpc>
              <a:spcBef>
                <a:spcPct val="20000"/>
              </a:spcBef>
              <a:spcAft>
                <a:spcPts val="0"/>
              </a:spcAft>
              <a:buClrTx/>
              <a:buSzTx/>
              <a:tabLst/>
              <a:defRPr/>
            </a:pPr>
            <a:r>
              <a:rPr kumimoji="0" lang="en-US" sz="2800" b="1" i="0" u="sng" strike="noStrike" kern="1200" cap="none" spc="0" normalizeH="0" baseline="0" noProof="0" dirty="0" smtClean="0">
                <a:ln>
                  <a:noFill/>
                </a:ln>
                <a:solidFill>
                  <a:srgbClr val="0000FF"/>
                </a:solidFill>
                <a:uLnTx/>
                <a:uFillTx/>
                <a:latin typeface="+mn-lt"/>
                <a:ea typeface="+mn-ea"/>
                <a:cs typeface="+mn-cs"/>
              </a:rPr>
              <a:t/>
            </a:r>
            <a:br>
              <a:rPr kumimoji="0" lang="en-US" sz="2800" b="1" i="0" u="sng" strike="noStrike" kern="1200" cap="none" spc="0" normalizeH="0" baseline="0" noProof="0" dirty="0" smtClean="0">
                <a:ln>
                  <a:noFill/>
                </a:ln>
                <a:solidFill>
                  <a:srgbClr val="0000FF"/>
                </a:solidFill>
                <a:uLnTx/>
                <a:uFillTx/>
                <a:latin typeface="+mn-lt"/>
                <a:ea typeface="+mn-ea"/>
                <a:cs typeface="+mn-cs"/>
              </a:rPr>
            </a:br>
            <a:r>
              <a:rPr kumimoji="0" lang="en-US" sz="2800" b="1" i="0" u="sng" strike="noStrike" kern="1200" cap="none" spc="0" normalizeH="0" baseline="0" noProof="0" dirty="0" smtClean="0">
                <a:ln>
                  <a:noFill/>
                </a:ln>
                <a:solidFill>
                  <a:srgbClr val="0000FF"/>
                </a:solidFill>
                <a:uLnTx/>
                <a:uFillTx/>
                <a:latin typeface="+mn-lt"/>
                <a:ea typeface="+mn-ea"/>
                <a:cs typeface="+mn-cs"/>
              </a:rPr>
              <a:t>http://www.water.ca.gov/SFMP</a:t>
            </a:r>
            <a:endParaRPr kumimoji="0" lang="en-US" sz="2800" b="1" i="0" u="sng" strike="noStrike" kern="1200" cap="none" spc="0" normalizeH="0" baseline="0" noProof="0" dirty="0">
              <a:ln>
                <a:noFill/>
              </a:ln>
              <a:solidFill>
                <a:srgbClr val="0000FF"/>
              </a:solidFill>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L2PDWKMC\AppData\Local\Microsoft\Windows\Temporary Internet Files\Content.Outlook\GHJVHQS6\audiences_purposes_pyramid_v3.png"/>
          <p:cNvPicPr>
            <a:picLocks noChangeAspect="1" noChangeArrowheads="1"/>
          </p:cNvPicPr>
          <p:nvPr/>
        </p:nvPicPr>
        <p:blipFill>
          <a:blip r:embed="rId3" cstate="print"/>
          <a:srcRect/>
          <a:stretch>
            <a:fillRect/>
          </a:stretch>
        </p:blipFill>
        <p:spPr bwMode="auto">
          <a:xfrm>
            <a:off x="3567774" y="1828800"/>
            <a:ext cx="5500026" cy="4267200"/>
          </a:xfrm>
          <a:prstGeom prst="rect">
            <a:avLst/>
          </a:prstGeom>
          <a:noFill/>
        </p:spPr>
      </p:pic>
      <p:sp>
        <p:nvSpPr>
          <p:cNvPr id="2" name="Title 1"/>
          <p:cNvSpPr>
            <a:spLocks noGrp="1"/>
          </p:cNvSpPr>
          <p:nvPr>
            <p:ph type="title"/>
          </p:nvPr>
        </p:nvSpPr>
        <p:spPr/>
        <p:txBody>
          <a:bodyPr/>
          <a:lstStyle/>
          <a:p>
            <a:r>
              <a:rPr lang="en-US" i="1" dirty="0" smtClean="0"/>
              <a:t>California’s Flood Future</a:t>
            </a:r>
            <a:r>
              <a:rPr lang="en-US" dirty="0" smtClean="0"/>
              <a:t>:</a:t>
            </a:r>
            <a:br>
              <a:rPr lang="en-US" dirty="0" smtClean="0"/>
            </a:br>
            <a:r>
              <a:rPr lang="en-US" dirty="0" smtClean="0"/>
              <a:t>Release Schedule</a:t>
            </a:r>
            <a:endParaRPr lang="en-US" dirty="0"/>
          </a:p>
        </p:txBody>
      </p:sp>
      <p:sp>
        <p:nvSpPr>
          <p:cNvPr id="3" name="Content Placeholder 2"/>
          <p:cNvSpPr>
            <a:spLocks noGrp="1"/>
          </p:cNvSpPr>
          <p:nvPr>
            <p:ph idx="1"/>
          </p:nvPr>
        </p:nvSpPr>
        <p:spPr>
          <a:xfrm>
            <a:off x="304800" y="1676401"/>
            <a:ext cx="6019800" cy="4190999"/>
          </a:xfrm>
        </p:spPr>
        <p:txBody>
          <a:bodyPr>
            <a:normAutofit fontScale="92500" lnSpcReduction="20000"/>
          </a:bodyPr>
          <a:lstStyle/>
          <a:p>
            <a:pPr>
              <a:spcBef>
                <a:spcPts val="2400"/>
              </a:spcBef>
            </a:pPr>
            <a:r>
              <a:rPr lang="en-US" dirty="0" smtClean="0"/>
              <a:t>Public Drafts Released on April 3: </a:t>
            </a:r>
          </a:p>
          <a:p>
            <a:pPr lvl="1">
              <a:spcBef>
                <a:spcPts val="2400"/>
              </a:spcBef>
            </a:pPr>
            <a:r>
              <a:rPr lang="en-US" dirty="0" smtClean="0"/>
              <a:t>California Flood Future Highlights</a:t>
            </a:r>
          </a:p>
          <a:p>
            <a:pPr lvl="1">
              <a:spcBef>
                <a:spcPts val="2400"/>
              </a:spcBef>
            </a:pPr>
            <a:r>
              <a:rPr lang="en-US" dirty="0" smtClean="0"/>
              <a:t> Flood Future Report </a:t>
            </a:r>
          </a:p>
          <a:p>
            <a:pPr lvl="1">
              <a:spcBef>
                <a:spcPts val="2400"/>
              </a:spcBef>
            </a:pPr>
            <a:r>
              <a:rPr lang="en-US" dirty="0" smtClean="0"/>
              <a:t>Technical memoranda</a:t>
            </a:r>
          </a:p>
          <a:p>
            <a:pPr lvl="1">
              <a:spcBef>
                <a:spcPts val="2400"/>
              </a:spcBef>
            </a:pPr>
            <a:r>
              <a:rPr lang="en-US" dirty="0" smtClean="0"/>
              <a:t>Comments due </a:t>
            </a:r>
            <a:r>
              <a:rPr lang="en-US" u="sng" dirty="0" smtClean="0"/>
              <a:t>May 20</a:t>
            </a:r>
          </a:p>
          <a:p>
            <a:pPr>
              <a:spcBef>
                <a:spcPts val="2400"/>
              </a:spcBef>
            </a:pPr>
            <a:r>
              <a:rPr lang="en-US" dirty="0" smtClean="0"/>
              <a:t>9 regional meetings</a:t>
            </a:r>
            <a:br>
              <a:rPr lang="en-US" dirty="0" smtClean="0"/>
            </a:br>
            <a:r>
              <a:rPr lang="en-US" dirty="0" smtClean="0"/>
              <a:t> statewide</a:t>
            </a:r>
          </a:p>
          <a:p>
            <a:pPr>
              <a:spcBef>
                <a:spcPts val="2400"/>
              </a:spcBef>
              <a:buNone/>
            </a:pPr>
            <a:endParaRPr lang="en-US" dirty="0" smtClean="0"/>
          </a:p>
        </p:txBody>
      </p:sp>
      <p:sp>
        <p:nvSpPr>
          <p:cNvPr id="4" name="Slide Number Placeholder 3"/>
          <p:cNvSpPr>
            <a:spLocks noGrp="1"/>
          </p:cNvSpPr>
          <p:nvPr>
            <p:ph type="sldNum" sz="quarter" idx="12"/>
          </p:nvPr>
        </p:nvSpPr>
        <p:spPr/>
        <p:txBody>
          <a:bodyPr/>
          <a:lstStyle/>
          <a:p>
            <a:fld id="{35242AED-0B9E-4B09-8CBE-F1739E9D15CD}" type="slidenum">
              <a:rPr lang="en-US" smtClean="0"/>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lstStyle/>
          <a:p>
            <a:r>
              <a:rPr lang="en-US" sz="2000" dirty="0" smtClean="0"/>
              <a:t>Introduction</a:t>
            </a:r>
            <a:r>
              <a:rPr lang="en-US" dirty="0" smtClean="0"/>
              <a:t/>
            </a:r>
            <a:br>
              <a:rPr lang="en-US" dirty="0" smtClean="0"/>
            </a:br>
            <a:r>
              <a:rPr lang="en-US" dirty="0" smtClean="0"/>
              <a:t>DWR Flood Planning</a:t>
            </a:r>
            <a:endParaRPr lang="en-US" dirty="0"/>
          </a:p>
        </p:txBody>
      </p:sp>
      <p:sp>
        <p:nvSpPr>
          <p:cNvPr id="4" name="Slide Number Placeholder 3"/>
          <p:cNvSpPr>
            <a:spLocks noGrp="1"/>
          </p:cNvSpPr>
          <p:nvPr>
            <p:ph type="sldNum" sz="quarter" idx="12"/>
          </p:nvPr>
        </p:nvSpPr>
        <p:spPr>
          <a:xfrm>
            <a:off x="-25401" y="6388554"/>
            <a:ext cx="362857" cy="469446"/>
          </a:xfrm>
        </p:spPr>
        <p:txBody>
          <a:bodyPr/>
          <a:lstStyle/>
          <a:p>
            <a:fld id="{35242AED-0B9E-4B09-8CBE-F1739E9D15CD}" type="slidenum">
              <a:rPr lang="en-US" smtClean="0"/>
              <a:pPr/>
              <a:t>4</a:t>
            </a:fld>
            <a:endParaRPr lang="en-US" dirty="0"/>
          </a:p>
        </p:txBody>
      </p:sp>
      <p:sp>
        <p:nvSpPr>
          <p:cNvPr id="6" name="TextBox 5"/>
          <p:cNvSpPr txBox="1"/>
          <p:nvPr/>
        </p:nvSpPr>
        <p:spPr>
          <a:xfrm>
            <a:off x="3962400" y="5499770"/>
            <a:ext cx="1559396" cy="748630"/>
          </a:xfrm>
          <a:prstGeom prst="rect">
            <a:avLst/>
          </a:prstGeom>
          <a:solidFill>
            <a:schemeClr val="bg1"/>
          </a:solidFill>
        </p:spPr>
        <p:txBody>
          <a:bodyPr wrap="square" rtlCol="0">
            <a:spAutoFit/>
          </a:bodyPr>
          <a:lstStyle/>
          <a:p>
            <a:r>
              <a:rPr lang="en-US" dirty="0" smtClean="0"/>
              <a:t>    </a:t>
            </a:r>
          </a:p>
          <a:p>
            <a:endParaRPr lang="en-US" dirty="0" smtClean="0"/>
          </a:p>
          <a:p>
            <a:endParaRPr lang="en-US" dirty="0"/>
          </a:p>
        </p:txBody>
      </p:sp>
      <p:pic>
        <p:nvPicPr>
          <p:cNvPr id="7" name="Picture 6" descr="CVFPP_v1.jpg"/>
          <p:cNvPicPr>
            <a:picLocks noChangeAspect="1"/>
          </p:cNvPicPr>
          <p:nvPr/>
        </p:nvPicPr>
        <p:blipFill>
          <a:blip r:embed="rId3" cstate="print"/>
          <a:srcRect b="6327"/>
          <a:stretch>
            <a:fillRect/>
          </a:stretch>
        </p:blipFill>
        <p:spPr>
          <a:xfrm>
            <a:off x="4562168" y="1524000"/>
            <a:ext cx="3778537" cy="4717160"/>
          </a:xfrm>
          <a:prstGeom prst="rect">
            <a:avLst/>
          </a:prstGeom>
        </p:spPr>
      </p:pic>
      <p:grpSp>
        <p:nvGrpSpPr>
          <p:cNvPr id="3" name="Group 17"/>
          <p:cNvGrpSpPr/>
          <p:nvPr/>
        </p:nvGrpSpPr>
        <p:grpSpPr>
          <a:xfrm>
            <a:off x="4697115" y="1955004"/>
            <a:ext cx="3913485" cy="4039026"/>
            <a:chOff x="4697115" y="1955004"/>
            <a:chExt cx="3913485" cy="4039026"/>
          </a:xfrm>
        </p:grpSpPr>
        <p:grpSp>
          <p:nvGrpSpPr>
            <p:cNvPr id="5" name="Group 7"/>
            <p:cNvGrpSpPr/>
            <p:nvPr/>
          </p:nvGrpSpPr>
          <p:grpSpPr>
            <a:xfrm>
              <a:off x="7163660" y="2742730"/>
              <a:ext cx="1446940" cy="1258817"/>
              <a:chOff x="5400675" y="1724025"/>
              <a:chExt cx="1838325" cy="1552575"/>
            </a:xfrm>
          </p:grpSpPr>
          <p:sp>
            <p:nvSpPr>
              <p:cNvPr id="9" name="TextBox 8"/>
              <p:cNvSpPr txBox="1"/>
              <p:nvPr/>
            </p:nvSpPr>
            <p:spPr>
              <a:xfrm>
                <a:off x="5943600" y="1724025"/>
                <a:ext cx="1295400" cy="1480438"/>
              </a:xfrm>
              <a:prstGeom prst="rect">
                <a:avLst/>
              </a:prstGeom>
              <a:noFill/>
            </p:spPr>
            <p:txBody>
              <a:bodyPr wrap="square" rtlCol="0">
                <a:spAutoFit/>
              </a:bodyPr>
              <a:lstStyle/>
              <a:p>
                <a:r>
                  <a:rPr lang="en-US" sz="2400" b="1" dirty="0" smtClean="0">
                    <a:solidFill>
                      <a:srgbClr val="996633"/>
                    </a:solidFill>
                  </a:rPr>
                  <a:t>SFMP Study Area</a:t>
                </a:r>
              </a:p>
            </p:txBody>
          </p:sp>
          <p:cxnSp>
            <p:nvCxnSpPr>
              <p:cNvPr id="10" name="Straight Arrow Connector 9"/>
              <p:cNvCxnSpPr/>
              <p:nvPr/>
            </p:nvCxnSpPr>
            <p:spPr>
              <a:xfrm flipH="1">
                <a:off x="5400675" y="2743200"/>
                <a:ext cx="542925" cy="533400"/>
              </a:xfrm>
              <a:prstGeom prst="straightConnector1">
                <a:avLst/>
              </a:prstGeom>
              <a:ln w="63500">
                <a:solidFill>
                  <a:srgbClr val="996633"/>
                </a:solidFill>
                <a:tailEnd type="arrow"/>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4697115" y="1955004"/>
              <a:ext cx="3546127" cy="4039026"/>
            </a:xfrm>
            <a:custGeom>
              <a:avLst/>
              <a:gdLst>
                <a:gd name="connsiteX0" fmla="*/ 1914525 w 4505325"/>
                <a:gd name="connsiteY0" fmla="*/ 0 h 4981575"/>
                <a:gd name="connsiteX1" fmla="*/ 1933575 w 4505325"/>
                <a:gd name="connsiteY1" fmla="*/ 1581150 h 4981575"/>
                <a:gd name="connsiteX2" fmla="*/ 3114675 w 4505325"/>
                <a:gd name="connsiteY2" fmla="*/ 2609850 h 4981575"/>
                <a:gd name="connsiteX3" fmla="*/ 4257675 w 4505325"/>
                <a:gd name="connsiteY3" fmla="*/ 3657600 h 4981575"/>
                <a:gd name="connsiteX4" fmla="*/ 4276725 w 4505325"/>
                <a:gd name="connsiteY4" fmla="*/ 3752850 h 4981575"/>
                <a:gd name="connsiteX5" fmla="*/ 4333875 w 4505325"/>
                <a:gd name="connsiteY5" fmla="*/ 3838575 h 4981575"/>
                <a:gd name="connsiteX6" fmla="*/ 4391025 w 4505325"/>
                <a:gd name="connsiteY6" fmla="*/ 3943350 h 4981575"/>
                <a:gd name="connsiteX7" fmla="*/ 4505325 w 4505325"/>
                <a:gd name="connsiteY7" fmla="*/ 4038600 h 4981575"/>
                <a:gd name="connsiteX8" fmla="*/ 4400550 w 4505325"/>
                <a:gd name="connsiteY8" fmla="*/ 4152900 h 4981575"/>
                <a:gd name="connsiteX9" fmla="*/ 4333875 w 4505325"/>
                <a:gd name="connsiteY9" fmla="*/ 4229100 h 4981575"/>
                <a:gd name="connsiteX10" fmla="*/ 4314825 w 4505325"/>
                <a:gd name="connsiteY10" fmla="*/ 4419600 h 4981575"/>
                <a:gd name="connsiteX11" fmla="*/ 4257675 w 4505325"/>
                <a:gd name="connsiteY11" fmla="*/ 4514850 h 4981575"/>
                <a:gd name="connsiteX12" fmla="*/ 4238625 w 4505325"/>
                <a:gd name="connsiteY12" fmla="*/ 4562475 h 4981575"/>
                <a:gd name="connsiteX13" fmla="*/ 4238625 w 4505325"/>
                <a:gd name="connsiteY13" fmla="*/ 4629150 h 4981575"/>
                <a:gd name="connsiteX14" fmla="*/ 4229100 w 4505325"/>
                <a:gd name="connsiteY14" fmla="*/ 4686300 h 4981575"/>
                <a:gd name="connsiteX15" fmla="*/ 4324350 w 4505325"/>
                <a:gd name="connsiteY15" fmla="*/ 4714875 h 4981575"/>
                <a:gd name="connsiteX16" fmla="*/ 4343400 w 4505325"/>
                <a:gd name="connsiteY16" fmla="*/ 4791075 h 4981575"/>
                <a:gd name="connsiteX17" fmla="*/ 4295775 w 4505325"/>
                <a:gd name="connsiteY17" fmla="*/ 4876800 h 4981575"/>
                <a:gd name="connsiteX18" fmla="*/ 3190875 w 4505325"/>
                <a:gd name="connsiteY18" fmla="*/ 4981575 h 4981575"/>
                <a:gd name="connsiteX19" fmla="*/ 3152775 w 4505325"/>
                <a:gd name="connsiteY19" fmla="*/ 4876800 h 4981575"/>
                <a:gd name="connsiteX20" fmla="*/ 3114675 w 4505325"/>
                <a:gd name="connsiteY20" fmla="*/ 4800600 h 4981575"/>
                <a:gd name="connsiteX21" fmla="*/ 3095625 w 4505325"/>
                <a:gd name="connsiteY21" fmla="*/ 4667250 h 4981575"/>
                <a:gd name="connsiteX22" fmla="*/ 3000375 w 4505325"/>
                <a:gd name="connsiteY22" fmla="*/ 4543425 h 4981575"/>
                <a:gd name="connsiteX23" fmla="*/ 2838450 w 4505325"/>
                <a:gd name="connsiteY23" fmla="*/ 4410075 h 4981575"/>
                <a:gd name="connsiteX24" fmla="*/ 2752725 w 4505325"/>
                <a:gd name="connsiteY24" fmla="*/ 4333875 h 4981575"/>
                <a:gd name="connsiteX25" fmla="*/ 2752725 w 4505325"/>
                <a:gd name="connsiteY25" fmla="*/ 4333875 h 4981575"/>
                <a:gd name="connsiteX26" fmla="*/ 2647950 w 4505325"/>
                <a:gd name="connsiteY26" fmla="*/ 4371975 h 4981575"/>
                <a:gd name="connsiteX27" fmla="*/ 2600325 w 4505325"/>
                <a:gd name="connsiteY27" fmla="*/ 4324350 h 4981575"/>
                <a:gd name="connsiteX28" fmla="*/ 2609850 w 4505325"/>
                <a:gd name="connsiteY28" fmla="*/ 4257675 h 4981575"/>
                <a:gd name="connsiteX29" fmla="*/ 2562225 w 4505325"/>
                <a:gd name="connsiteY29" fmla="*/ 4191000 h 4981575"/>
                <a:gd name="connsiteX30" fmla="*/ 2562225 w 4505325"/>
                <a:gd name="connsiteY30" fmla="*/ 4191000 h 4981575"/>
                <a:gd name="connsiteX31" fmla="*/ 2390775 w 4505325"/>
                <a:gd name="connsiteY31" fmla="*/ 4191000 h 4981575"/>
                <a:gd name="connsiteX32" fmla="*/ 2247900 w 4505325"/>
                <a:gd name="connsiteY32" fmla="*/ 4133850 h 4981575"/>
                <a:gd name="connsiteX33" fmla="*/ 2209800 w 4505325"/>
                <a:gd name="connsiteY33" fmla="*/ 4048125 h 4981575"/>
                <a:gd name="connsiteX34" fmla="*/ 2124075 w 4505325"/>
                <a:gd name="connsiteY34" fmla="*/ 4000500 h 4981575"/>
                <a:gd name="connsiteX35" fmla="*/ 2038350 w 4505325"/>
                <a:gd name="connsiteY35" fmla="*/ 3990975 h 4981575"/>
                <a:gd name="connsiteX36" fmla="*/ 1933575 w 4505325"/>
                <a:gd name="connsiteY36" fmla="*/ 3971925 h 4981575"/>
                <a:gd name="connsiteX37" fmla="*/ 1828800 w 4505325"/>
                <a:gd name="connsiteY37" fmla="*/ 3943350 h 4981575"/>
                <a:gd name="connsiteX38" fmla="*/ 1724025 w 4505325"/>
                <a:gd name="connsiteY38" fmla="*/ 3971925 h 4981575"/>
                <a:gd name="connsiteX39" fmla="*/ 1638300 w 4505325"/>
                <a:gd name="connsiteY39" fmla="*/ 3924300 h 4981575"/>
                <a:gd name="connsiteX40" fmla="*/ 1647825 w 4505325"/>
                <a:gd name="connsiteY40" fmla="*/ 3886200 h 4981575"/>
                <a:gd name="connsiteX41" fmla="*/ 1647825 w 4505325"/>
                <a:gd name="connsiteY41" fmla="*/ 3800475 h 4981575"/>
                <a:gd name="connsiteX42" fmla="*/ 1638300 w 4505325"/>
                <a:gd name="connsiteY42" fmla="*/ 3743325 h 4981575"/>
                <a:gd name="connsiteX43" fmla="*/ 1619250 w 4505325"/>
                <a:gd name="connsiteY43" fmla="*/ 3724275 h 4981575"/>
                <a:gd name="connsiteX44" fmla="*/ 1657350 w 4505325"/>
                <a:gd name="connsiteY44" fmla="*/ 3619500 h 4981575"/>
                <a:gd name="connsiteX45" fmla="*/ 1657350 w 4505325"/>
                <a:gd name="connsiteY45" fmla="*/ 3619500 h 4981575"/>
                <a:gd name="connsiteX46" fmla="*/ 1533525 w 4505325"/>
                <a:gd name="connsiteY46" fmla="*/ 3562350 h 4981575"/>
                <a:gd name="connsiteX47" fmla="*/ 1543050 w 4505325"/>
                <a:gd name="connsiteY47" fmla="*/ 3476625 h 4981575"/>
                <a:gd name="connsiteX48" fmla="*/ 1466850 w 4505325"/>
                <a:gd name="connsiteY48" fmla="*/ 3419475 h 4981575"/>
                <a:gd name="connsiteX49" fmla="*/ 1428750 w 4505325"/>
                <a:gd name="connsiteY49" fmla="*/ 3352800 h 4981575"/>
                <a:gd name="connsiteX50" fmla="*/ 1343025 w 4505325"/>
                <a:gd name="connsiteY50" fmla="*/ 3324225 h 4981575"/>
                <a:gd name="connsiteX51" fmla="*/ 1304925 w 4505325"/>
                <a:gd name="connsiteY51" fmla="*/ 3228975 h 4981575"/>
                <a:gd name="connsiteX52" fmla="*/ 1266825 w 4505325"/>
                <a:gd name="connsiteY52" fmla="*/ 3190875 h 4981575"/>
                <a:gd name="connsiteX53" fmla="*/ 1266825 w 4505325"/>
                <a:gd name="connsiteY53" fmla="*/ 3190875 h 4981575"/>
                <a:gd name="connsiteX54" fmla="*/ 1200150 w 4505325"/>
                <a:gd name="connsiteY54" fmla="*/ 3057525 h 4981575"/>
                <a:gd name="connsiteX55" fmla="*/ 1095375 w 4505325"/>
                <a:gd name="connsiteY55" fmla="*/ 3028950 h 4981575"/>
                <a:gd name="connsiteX56" fmla="*/ 1057275 w 4505325"/>
                <a:gd name="connsiteY56" fmla="*/ 2800350 h 4981575"/>
                <a:gd name="connsiteX57" fmla="*/ 1057275 w 4505325"/>
                <a:gd name="connsiteY57" fmla="*/ 2800350 h 4981575"/>
                <a:gd name="connsiteX58" fmla="*/ 1123950 w 4505325"/>
                <a:gd name="connsiteY58" fmla="*/ 2819400 h 4981575"/>
                <a:gd name="connsiteX59" fmla="*/ 1143000 w 4505325"/>
                <a:gd name="connsiteY59" fmla="*/ 2743200 h 4981575"/>
                <a:gd name="connsiteX60" fmla="*/ 1104900 w 4505325"/>
                <a:gd name="connsiteY60" fmla="*/ 2667000 h 4981575"/>
                <a:gd name="connsiteX61" fmla="*/ 1057275 w 4505325"/>
                <a:gd name="connsiteY61" fmla="*/ 2657475 h 4981575"/>
                <a:gd name="connsiteX62" fmla="*/ 990600 w 4505325"/>
                <a:gd name="connsiteY62" fmla="*/ 2667000 h 4981575"/>
                <a:gd name="connsiteX63" fmla="*/ 895350 w 4505325"/>
                <a:gd name="connsiteY63" fmla="*/ 2562225 h 4981575"/>
                <a:gd name="connsiteX64" fmla="*/ 866775 w 4505325"/>
                <a:gd name="connsiteY64" fmla="*/ 2495550 h 4981575"/>
                <a:gd name="connsiteX65" fmla="*/ 885825 w 4505325"/>
                <a:gd name="connsiteY65" fmla="*/ 2419350 h 4981575"/>
                <a:gd name="connsiteX66" fmla="*/ 819150 w 4505325"/>
                <a:gd name="connsiteY66" fmla="*/ 2343150 h 4981575"/>
                <a:gd name="connsiteX67" fmla="*/ 809625 w 4505325"/>
                <a:gd name="connsiteY67" fmla="*/ 2200275 h 4981575"/>
                <a:gd name="connsiteX68" fmla="*/ 723900 w 4505325"/>
                <a:gd name="connsiteY68" fmla="*/ 2162175 h 4981575"/>
                <a:gd name="connsiteX69" fmla="*/ 723900 w 4505325"/>
                <a:gd name="connsiteY69" fmla="*/ 2162175 h 4981575"/>
                <a:gd name="connsiteX70" fmla="*/ 676275 w 4505325"/>
                <a:gd name="connsiteY70" fmla="*/ 2085975 h 4981575"/>
                <a:gd name="connsiteX71" fmla="*/ 676275 w 4505325"/>
                <a:gd name="connsiteY71" fmla="*/ 2085975 h 4981575"/>
                <a:gd name="connsiteX72" fmla="*/ 600075 w 4505325"/>
                <a:gd name="connsiteY72" fmla="*/ 2076450 h 4981575"/>
                <a:gd name="connsiteX73" fmla="*/ 600075 w 4505325"/>
                <a:gd name="connsiteY73" fmla="*/ 1990725 h 4981575"/>
                <a:gd name="connsiteX74" fmla="*/ 561975 w 4505325"/>
                <a:gd name="connsiteY74" fmla="*/ 1895475 h 4981575"/>
                <a:gd name="connsiteX75" fmla="*/ 476250 w 4505325"/>
                <a:gd name="connsiteY75" fmla="*/ 1819275 h 4981575"/>
                <a:gd name="connsiteX76" fmla="*/ 400050 w 4505325"/>
                <a:gd name="connsiteY76" fmla="*/ 1724025 h 4981575"/>
                <a:gd name="connsiteX77" fmla="*/ 276225 w 4505325"/>
                <a:gd name="connsiteY77" fmla="*/ 1619250 h 4981575"/>
                <a:gd name="connsiteX78" fmla="*/ 314325 w 4505325"/>
                <a:gd name="connsiteY78" fmla="*/ 1562100 h 4981575"/>
                <a:gd name="connsiteX79" fmla="*/ 247650 w 4505325"/>
                <a:gd name="connsiteY79" fmla="*/ 1419225 h 4981575"/>
                <a:gd name="connsiteX80" fmla="*/ 247650 w 4505325"/>
                <a:gd name="connsiteY80" fmla="*/ 1219200 h 4981575"/>
                <a:gd name="connsiteX81" fmla="*/ 200025 w 4505325"/>
                <a:gd name="connsiteY81" fmla="*/ 1076325 h 4981575"/>
                <a:gd name="connsiteX82" fmla="*/ 95250 w 4505325"/>
                <a:gd name="connsiteY82" fmla="*/ 1000125 h 4981575"/>
                <a:gd name="connsiteX83" fmla="*/ 9525 w 4505325"/>
                <a:gd name="connsiteY83" fmla="*/ 904875 h 4981575"/>
                <a:gd name="connsiteX84" fmla="*/ 0 w 4505325"/>
                <a:gd name="connsiteY84" fmla="*/ 809625 h 4981575"/>
                <a:gd name="connsiteX85" fmla="*/ 104775 w 4505325"/>
                <a:gd name="connsiteY85" fmla="*/ 600075 h 4981575"/>
                <a:gd name="connsiteX86" fmla="*/ 123825 w 4505325"/>
                <a:gd name="connsiteY86" fmla="*/ 523875 h 4981575"/>
                <a:gd name="connsiteX87" fmla="*/ 123825 w 4505325"/>
                <a:gd name="connsiteY87" fmla="*/ 523875 h 4981575"/>
                <a:gd name="connsiteX88" fmla="*/ 95250 w 4505325"/>
                <a:gd name="connsiteY88" fmla="*/ 447675 h 4981575"/>
                <a:gd name="connsiteX89" fmla="*/ 142875 w 4505325"/>
                <a:gd name="connsiteY89" fmla="*/ 333375 h 4981575"/>
                <a:gd name="connsiteX90" fmla="*/ 114300 w 4505325"/>
                <a:gd name="connsiteY90" fmla="*/ 152400 h 4981575"/>
                <a:gd name="connsiteX91" fmla="*/ 66675 w 4505325"/>
                <a:gd name="connsiteY91" fmla="*/ 133350 h 4981575"/>
                <a:gd name="connsiteX92" fmla="*/ 95250 w 4505325"/>
                <a:gd name="connsiteY92" fmla="*/ 19050 h 4981575"/>
                <a:gd name="connsiteX93" fmla="*/ 1914525 w 4505325"/>
                <a:gd name="connsiteY93" fmla="*/ 0 h 498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505325" h="4981575">
                  <a:moveTo>
                    <a:pt x="1914525" y="0"/>
                  </a:moveTo>
                  <a:lnTo>
                    <a:pt x="1933575" y="1581150"/>
                  </a:lnTo>
                  <a:lnTo>
                    <a:pt x="3114675" y="2609850"/>
                  </a:lnTo>
                  <a:lnTo>
                    <a:pt x="4257675" y="3657600"/>
                  </a:lnTo>
                  <a:lnTo>
                    <a:pt x="4276725" y="3752850"/>
                  </a:lnTo>
                  <a:lnTo>
                    <a:pt x="4333875" y="3838575"/>
                  </a:lnTo>
                  <a:lnTo>
                    <a:pt x="4391025" y="3943350"/>
                  </a:lnTo>
                  <a:lnTo>
                    <a:pt x="4505325" y="4038600"/>
                  </a:lnTo>
                  <a:lnTo>
                    <a:pt x="4400550" y="4152900"/>
                  </a:lnTo>
                  <a:lnTo>
                    <a:pt x="4333875" y="4229100"/>
                  </a:lnTo>
                  <a:lnTo>
                    <a:pt x="4314825" y="4419600"/>
                  </a:lnTo>
                  <a:lnTo>
                    <a:pt x="4257675" y="4514850"/>
                  </a:lnTo>
                  <a:lnTo>
                    <a:pt x="4238625" y="4562475"/>
                  </a:lnTo>
                  <a:lnTo>
                    <a:pt x="4238625" y="4629150"/>
                  </a:lnTo>
                  <a:lnTo>
                    <a:pt x="4229100" y="4686300"/>
                  </a:lnTo>
                  <a:lnTo>
                    <a:pt x="4324350" y="4714875"/>
                  </a:lnTo>
                  <a:lnTo>
                    <a:pt x="4343400" y="4791075"/>
                  </a:lnTo>
                  <a:lnTo>
                    <a:pt x="4295775" y="4876800"/>
                  </a:lnTo>
                  <a:lnTo>
                    <a:pt x="3190875" y="4981575"/>
                  </a:lnTo>
                  <a:lnTo>
                    <a:pt x="3152775" y="4876800"/>
                  </a:lnTo>
                  <a:lnTo>
                    <a:pt x="3114675" y="4800600"/>
                  </a:lnTo>
                  <a:lnTo>
                    <a:pt x="3095625" y="4667250"/>
                  </a:lnTo>
                  <a:lnTo>
                    <a:pt x="3000375" y="4543425"/>
                  </a:lnTo>
                  <a:lnTo>
                    <a:pt x="2838450" y="4410075"/>
                  </a:lnTo>
                  <a:lnTo>
                    <a:pt x="2752725" y="4333875"/>
                  </a:lnTo>
                  <a:lnTo>
                    <a:pt x="2752725" y="4333875"/>
                  </a:lnTo>
                  <a:lnTo>
                    <a:pt x="2647950" y="4371975"/>
                  </a:lnTo>
                  <a:lnTo>
                    <a:pt x="2600325" y="4324350"/>
                  </a:lnTo>
                  <a:lnTo>
                    <a:pt x="2609850" y="4257675"/>
                  </a:lnTo>
                  <a:lnTo>
                    <a:pt x="2562225" y="4191000"/>
                  </a:lnTo>
                  <a:lnTo>
                    <a:pt x="2562225" y="4191000"/>
                  </a:lnTo>
                  <a:lnTo>
                    <a:pt x="2390775" y="4191000"/>
                  </a:lnTo>
                  <a:lnTo>
                    <a:pt x="2247900" y="4133850"/>
                  </a:lnTo>
                  <a:lnTo>
                    <a:pt x="2209800" y="4048125"/>
                  </a:lnTo>
                  <a:lnTo>
                    <a:pt x="2124075" y="4000500"/>
                  </a:lnTo>
                  <a:lnTo>
                    <a:pt x="2038350" y="3990975"/>
                  </a:lnTo>
                  <a:lnTo>
                    <a:pt x="1933575" y="3971925"/>
                  </a:lnTo>
                  <a:lnTo>
                    <a:pt x="1828800" y="3943350"/>
                  </a:lnTo>
                  <a:lnTo>
                    <a:pt x="1724025" y="3971925"/>
                  </a:lnTo>
                  <a:lnTo>
                    <a:pt x="1638300" y="3924300"/>
                  </a:lnTo>
                  <a:lnTo>
                    <a:pt x="1647825" y="3886200"/>
                  </a:lnTo>
                  <a:lnTo>
                    <a:pt x="1647825" y="3800475"/>
                  </a:lnTo>
                  <a:lnTo>
                    <a:pt x="1638300" y="3743325"/>
                  </a:lnTo>
                  <a:lnTo>
                    <a:pt x="1619250" y="3724275"/>
                  </a:lnTo>
                  <a:lnTo>
                    <a:pt x="1657350" y="3619500"/>
                  </a:lnTo>
                  <a:lnTo>
                    <a:pt x="1657350" y="3619500"/>
                  </a:lnTo>
                  <a:lnTo>
                    <a:pt x="1533525" y="3562350"/>
                  </a:lnTo>
                  <a:lnTo>
                    <a:pt x="1543050" y="3476625"/>
                  </a:lnTo>
                  <a:lnTo>
                    <a:pt x="1466850" y="3419475"/>
                  </a:lnTo>
                  <a:lnTo>
                    <a:pt x="1428750" y="3352800"/>
                  </a:lnTo>
                  <a:lnTo>
                    <a:pt x="1343025" y="3324225"/>
                  </a:lnTo>
                  <a:lnTo>
                    <a:pt x="1304925" y="3228975"/>
                  </a:lnTo>
                  <a:lnTo>
                    <a:pt x="1266825" y="3190875"/>
                  </a:lnTo>
                  <a:lnTo>
                    <a:pt x="1266825" y="3190875"/>
                  </a:lnTo>
                  <a:lnTo>
                    <a:pt x="1200150" y="3057525"/>
                  </a:lnTo>
                  <a:lnTo>
                    <a:pt x="1095375" y="3028950"/>
                  </a:lnTo>
                  <a:lnTo>
                    <a:pt x="1057275" y="2800350"/>
                  </a:lnTo>
                  <a:lnTo>
                    <a:pt x="1057275" y="2800350"/>
                  </a:lnTo>
                  <a:lnTo>
                    <a:pt x="1123950" y="2819400"/>
                  </a:lnTo>
                  <a:lnTo>
                    <a:pt x="1143000" y="2743200"/>
                  </a:lnTo>
                  <a:lnTo>
                    <a:pt x="1104900" y="2667000"/>
                  </a:lnTo>
                  <a:lnTo>
                    <a:pt x="1057275" y="2657475"/>
                  </a:lnTo>
                  <a:lnTo>
                    <a:pt x="990600" y="2667000"/>
                  </a:lnTo>
                  <a:lnTo>
                    <a:pt x="895350" y="2562225"/>
                  </a:lnTo>
                  <a:lnTo>
                    <a:pt x="866775" y="2495550"/>
                  </a:lnTo>
                  <a:lnTo>
                    <a:pt x="885825" y="2419350"/>
                  </a:lnTo>
                  <a:lnTo>
                    <a:pt x="819150" y="2343150"/>
                  </a:lnTo>
                  <a:lnTo>
                    <a:pt x="809625" y="2200275"/>
                  </a:lnTo>
                  <a:lnTo>
                    <a:pt x="723900" y="2162175"/>
                  </a:lnTo>
                  <a:lnTo>
                    <a:pt x="723900" y="2162175"/>
                  </a:lnTo>
                  <a:lnTo>
                    <a:pt x="676275" y="2085975"/>
                  </a:lnTo>
                  <a:lnTo>
                    <a:pt x="676275" y="2085975"/>
                  </a:lnTo>
                  <a:lnTo>
                    <a:pt x="600075" y="2076450"/>
                  </a:lnTo>
                  <a:lnTo>
                    <a:pt x="600075" y="1990725"/>
                  </a:lnTo>
                  <a:lnTo>
                    <a:pt x="561975" y="1895475"/>
                  </a:lnTo>
                  <a:lnTo>
                    <a:pt x="476250" y="1819275"/>
                  </a:lnTo>
                  <a:lnTo>
                    <a:pt x="400050" y="1724025"/>
                  </a:lnTo>
                  <a:lnTo>
                    <a:pt x="276225" y="1619250"/>
                  </a:lnTo>
                  <a:lnTo>
                    <a:pt x="314325" y="1562100"/>
                  </a:lnTo>
                  <a:lnTo>
                    <a:pt x="247650" y="1419225"/>
                  </a:lnTo>
                  <a:lnTo>
                    <a:pt x="247650" y="1219200"/>
                  </a:lnTo>
                  <a:lnTo>
                    <a:pt x="200025" y="1076325"/>
                  </a:lnTo>
                  <a:lnTo>
                    <a:pt x="95250" y="1000125"/>
                  </a:lnTo>
                  <a:lnTo>
                    <a:pt x="9525" y="904875"/>
                  </a:lnTo>
                  <a:lnTo>
                    <a:pt x="0" y="809625"/>
                  </a:lnTo>
                  <a:lnTo>
                    <a:pt x="104775" y="600075"/>
                  </a:lnTo>
                  <a:lnTo>
                    <a:pt x="123825" y="523875"/>
                  </a:lnTo>
                  <a:lnTo>
                    <a:pt x="123825" y="523875"/>
                  </a:lnTo>
                  <a:lnTo>
                    <a:pt x="95250" y="447675"/>
                  </a:lnTo>
                  <a:lnTo>
                    <a:pt x="142875" y="333375"/>
                  </a:lnTo>
                  <a:lnTo>
                    <a:pt x="114300" y="152400"/>
                  </a:lnTo>
                  <a:lnTo>
                    <a:pt x="66675" y="133350"/>
                  </a:lnTo>
                  <a:lnTo>
                    <a:pt x="95250" y="19050"/>
                  </a:lnTo>
                  <a:lnTo>
                    <a:pt x="1914525" y="0"/>
                  </a:lnTo>
                  <a:close/>
                </a:path>
              </a:pathLst>
            </a:custGeom>
            <a:noFill/>
            <a:ln w="76200">
              <a:solidFill>
                <a:srgbClr val="99663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11"/>
          <p:cNvGrpSpPr/>
          <p:nvPr/>
        </p:nvGrpSpPr>
        <p:grpSpPr>
          <a:xfrm>
            <a:off x="5137141" y="1870053"/>
            <a:ext cx="2551316" cy="2485953"/>
            <a:chOff x="3168899" y="933450"/>
            <a:chExt cx="3241426" cy="3066076"/>
          </a:xfrm>
        </p:grpSpPr>
        <p:sp>
          <p:nvSpPr>
            <p:cNvPr id="13" name="Freeform 12"/>
            <p:cNvSpPr/>
            <p:nvPr/>
          </p:nvSpPr>
          <p:spPr>
            <a:xfrm>
              <a:off x="3168899" y="1796181"/>
              <a:ext cx="1537085" cy="2203345"/>
            </a:xfrm>
            <a:custGeom>
              <a:avLst/>
              <a:gdLst>
                <a:gd name="connsiteX0" fmla="*/ 180975 w 1416050"/>
                <a:gd name="connsiteY0" fmla="*/ 0 h 2149475"/>
                <a:gd name="connsiteX1" fmla="*/ 174625 w 1416050"/>
                <a:gd name="connsiteY1" fmla="*/ 73025 h 2149475"/>
                <a:gd name="connsiteX2" fmla="*/ 165100 w 1416050"/>
                <a:gd name="connsiteY2" fmla="*/ 136525 h 2149475"/>
                <a:gd name="connsiteX3" fmla="*/ 200025 w 1416050"/>
                <a:gd name="connsiteY3" fmla="*/ 238125 h 2149475"/>
                <a:gd name="connsiteX4" fmla="*/ 254000 w 1416050"/>
                <a:gd name="connsiteY4" fmla="*/ 266700 h 2149475"/>
                <a:gd name="connsiteX5" fmla="*/ 269875 w 1416050"/>
                <a:gd name="connsiteY5" fmla="*/ 320675 h 2149475"/>
                <a:gd name="connsiteX6" fmla="*/ 247650 w 1416050"/>
                <a:gd name="connsiteY6" fmla="*/ 365125 h 2149475"/>
                <a:gd name="connsiteX7" fmla="*/ 314325 w 1416050"/>
                <a:gd name="connsiteY7" fmla="*/ 542925 h 2149475"/>
                <a:gd name="connsiteX8" fmla="*/ 352425 w 1416050"/>
                <a:gd name="connsiteY8" fmla="*/ 619125 h 2149475"/>
                <a:gd name="connsiteX9" fmla="*/ 269875 w 1416050"/>
                <a:gd name="connsiteY9" fmla="*/ 577850 h 2149475"/>
                <a:gd name="connsiteX10" fmla="*/ 215900 w 1416050"/>
                <a:gd name="connsiteY10" fmla="*/ 561975 h 2149475"/>
                <a:gd name="connsiteX11" fmla="*/ 184150 w 1416050"/>
                <a:gd name="connsiteY11" fmla="*/ 565150 h 2149475"/>
                <a:gd name="connsiteX12" fmla="*/ 203200 w 1416050"/>
                <a:gd name="connsiteY12" fmla="*/ 593725 h 2149475"/>
                <a:gd name="connsiteX13" fmla="*/ 187325 w 1416050"/>
                <a:gd name="connsiteY13" fmla="*/ 612775 h 2149475"/>
                <a:gd name="connsiteX14" fmla="*/ 215900 w 1416050"/>
                <a:gd name="connsiteY14" fmla="*/ 622300 h 2149475"/>
                <a:gd name="connsiteX15" fmla="*/ 234950 w 1416050"/>
                <a:gd name="connsiteY15" fmla="*/ 584200 h 2149475"/>
                <a:gd name="connsiteX16" fmla="*/ 352425 w 1416050"/>
                <a:gd name="connsiteY16" fmla="*/ 628650 h 2149475"/>
                <a:gd name="connsiteX17" fmla="*/ 298450 w 1416050"/>
                <a:gd name="connsiteY17" fmla="*/ 806450 h 2149475"/>
                <a:gd name="connsiteX18" fmla="*/ 377825 w 1416050"/>
                <a:gd name="connsiteY18" fmla="*/ 1028700 h 2149475"/>
                <a:gd name="connsiteX19" fmla="*/ 454025 w 1416050"/>
                <a:gd name="connsiteY19" fmla="*/ 1108075 h 2149475"/>
                <a:gd name="connsiteX20" fmla="*/ 419100 w 1416050"/>
                <a:gd name="connsiteY20" fmla="*/ 1123950 h 2149475"/>
                <a:gd name="connsiteX21" fmla="*/ 333375 w 1416050"/>
                <a:gd name="connsiteY21" fmla="*/ 1108075 h 2149475"/>
                <a:gd name="connsiteX22" fmla="*/ 263525 w 1416050"/>
                <a:gd name="connsiteY22" fmla="*/ 1019175 h 2149475"/>
                <a:gd name="connsiteX23" fmla="*/ 177800 w 1416050"/>
                <a:gd name="connsiteY23" fmla="*/ 990600 h 2149475"/>
                <a:gd name="connsiteX24" fmla="*/ 149225 w 1416050"/>
                <a:gd name="connsiteY24" fmla="*/ 952500 h 2149475"/>
                <a:gd name="connsiteX25" fmla="*/ 168275 w 1416050"/>
                <a:gd name="connsiteY25" fmla="*/ 914400 h 2149475"/>
                <a:gd name="connsiteX26" fmla="*/ 158750 w 1416050"/>
                <a:gd name="connsiteY26" fmla="*/ 882650 h 2149475"/>
                <a:gd name="connsiteX27" fmla="*/ 63500 w 1416050"/>
                <a:gd name="connsiteY27" fmla="*/ 863600 h 2149475"/>
                <a:gd name="connsiteX28" fmla="*/ 136525 w 1416050"/>
                <a:gd name="connsiteY28" fmla="*/ 904875 h 2149475"/>
                <a:gd name="connsiteX29" fmla="*/ 149225 w 1416050"/>
                <a:gd name="connsiteY29" fmla="*/ 984250 h 2149475"/>
                <a:gd name="connsiteX30" fmla="*/ 123825 w 1416050"/>
                <a:gd name="connsiteY30" fmla="*/ 1009650 h 2149475"/>
                <a:gd name="connsiteX31" fmla="*/ 123825 w 1416050"/>
                <a:gd name="connsiteY31" fmla="*/ 1009650 h 2149475"/>
                <a:gd name="connsiteX32" fmla="*/ 107950 w 1416050"/>
                <a:gd name="connsiteY32" fmla="*/ 977900 h 2149475"/>
                <a:gd name="connsiteX33" fmla="*/ 38100 w 1416050"/>
                <a:gd name="connsiteY33" fmla="*/ 914400 h 2149475"/>
                <a:gd name="connsiteX34" fmla="*/ 0 w 1416050"/>
                <a:gd name="connsiteY34" fmla="*/ 942975 h 2149475"/>
                <a:gd name="connsiteX35" fmla="*/ 22225 w 1416050"/>
                <a:gd name="connsiteY35" fmla="*/ 977900 h 2149475"/>
                <a:gd name="connsiteX36" fmla="*/ 85725 w 1416050"/>
                <a:gd name="connsiteY36" fmla="*/ 990600 h 2149475"/>
                <a:gd name="connsiteX37" fmla="*/ 139700 w 1416050"/>
                <a:gd name="connsiteY37" fmla="*/ 1028700 h 2149475"/>
                <a:gd name="connsiteX38" fmla="*/ 171450 w 1416050"/>
                <a:gd name="connsiteY38" fmla="*/ 1000125 h 2149475"/>
                <a:gd name="connsiteX39" fmla="*/ 266700 w 1416050"/>
                <a:gd name="connsiteY39" fmla="*/ 1038225 h 2149475"/>
                <a:gd name="connsiteX40" fmla="*/ 327025 w 1416050"/>
                <a:gd name="connsiteY40" fmla="*/ 1123950 h 2149475"/>
                <a:gd name="connsiteX41" fmla="*/ 412750 w 1416050"/>
                <a:gd name="connsiteY41" fmla="*/ 1139825 h 2149475"/>
                <a:gd name="connsiteX42" fmla="*/ 457200 w 1416050"/>
                <a:gd name="connsiteY42" fmla="*/ 1139825 h 2149475"/>
                <a:gd name="connsiteX43" fmla="*/ 463550 w 1416050"/>
                <a:gd name="connsiteY43" fmla="*/ 1168400 h 2149475"/>
                <a:gd name="connsiteX44" fmla="*/ 457200 w 1416050"/>
                <a:gd name="connsiteY44" fmla="*/ 1222375 h 2149475"/>
                <a:gd name="connsiteX45" fmla="*/ 476250 w 1416050"/>
                <a:gd name="connsiteY45" fmla="*/ 1266825 h 2149475"/>
                <a:gd name="connsiteX46" fmla="*/ 441325 w 1416050"/>
                <a:gd name="connsiteY46" fmla="*/ 1285875 h 2149475"/>
                <a:gd name="connsiteX47" fmla="*/ 450850 w 1416050"/>
                <a:gd name="connsiteY47" fmla="*/ 1314450 h 2149475"/>
                <a:gd name="connsiteX48" fmla="*/ 434975 w 1416050"/>
                <a:gd name="connsiteY48" fmla="*/ 1358900 h 2149475"/>
                <a:gd name="connsiteX49" fmla="*/ 492125 w 1416050"/>
                <a:gd name="connsiteY49" fmla="*/ 1377950 h 2149475"/>
                <a:gd name="connsiteX50" fmla="*/ 479425 w 1416050"/>
                <a:gd name="connsiteY50" fmla="*/ 1419225 h 2149475"/>
                <a:gd name="connsiteX51" fmla="*/ 409575 w 1416050"/>
                <a:gd name="connsiteY51" fmla="*/ 1470025 h 2149475"/>
                <a:gd name="connsiteX52" fmla="*/ 501650 w 1416050"/>
                <a:gd name="connsiteY52" fmla="*/ 1508125 h 2149475"/>
                <a:gd name="connsiteX53" fmla="*/ 549275 w 1416050"/>
                <a:gd name="connsiteY53" fmla="*/ 1482725 h 2149475"/>
                <a:gd name="connsiteX54" fmla="*/ 555625 w 1416050"/>
                <a:gd name="connsiteY54" fmla="*/ 1600200 h 2149475"/>
                <a:gd name="connsiteX55" fmla="*/ 676275 w 1416050"/>
                <a:gd name="connsiteY55" fmla="*/ 1666875 h 2149475"/>
                <a:gd name="connsiteX56" fmla="*/ 676275 w 1416050"/>
                <a:gd name="connsiteY56" fmla="*/ 1666875 h 2149475"/>
                <a:gd name="connsiteX57" fmla="*/ 787400 w 1416050"/>
                <a:gd name="connsiteY57" fmla="*/ 1765300 h 2149475"/>
                <a:gd name="connsiteX58" fmla="*/ 831850 w 1416050"/>
                <a:gd name="connsiteY58" fmla="*/ 1898650 h 2149475"/>
                <a:gd name="connsiteX59" fmla="*/ 831850 w 1416050"/>
                <a:gd name="connsiteY59" fmla="*/ 1943100 h 2149475"/>
                <a:gd name="connsiteX60" fmla="*/ 784225 w 1416050"/>
                <a:gd name="connsiteY60" fmla="*/ 1984375 h 2149475"/>
                <a:gd name="connsiteX61" fmla="*/ 812800 w 1416050"/>
                <a:gd name="connsiteY61" fmla="*/ 1987550 h 2149475"/>
                <a:gd name="connsiteX62" fmla="*/ 844550 w 1416050"/>
                <a:gd name="connsiteY62" fmla="*/ 1968500 h 2149475"/>
                <a:gd name="connsiteX63" fmla="*/ 866775 w 1416050"/>
                <a:gd name="connsiteY63" fmla="*/ 1930400 h 2149475"/>
                <a:gd name="connsiteX64" fmla="*/ 892175 w 1416050"/>
                <a:gd name="connsiteY64" fmla="*/ 1981200 h 2149475"/>
                <a:gd name="connsiteX65" fmla="*/ 1022350 w 1416050"/>
                <a:gd name="connsiteY65" fmla="*/ 2016125 h 2149475"/>
                <a:gd name="connsiteX66" fmla="*/ 1060450 w 1416050"/>
                <a:gd name="connsiteY66" fmla="*/ 2082800 h 2149475"/>
                <a:gd name="connsiteX67" fmla="*/ 1111250 w 1416050"/>
                <a:gd name="connsiteY67" fmla="*/ 2149475 h 2149475"/>
                <a:gd name="connsiteX68" fmla="*/ 1149350 w 1416050"/>
                <a:gd name="connsiteY68" fmla="*/ 2114550 h 2149475"/>
                <a:gd name="connsiteX69" fmla="*/ 1181100 w 1416050"/>
                <a:gd name="connsiteY69" fmla="*/ 2041525 h 2149475"/>
                <a:gd name="connsiteX70" fmla="*/ 1314450 w 1416050"/>
                <a:gd name="connsiteY70" fmla="*/ 2012950 h 2149475"/>
                <a:gd name="connsiteX71" fmla="*/ 1339850 w 1416050"/>
                <a:gd name="connsiteY71" fmla="*/ 1981200 h 2149475"/>
                <a:gd name="connsiteX72" fmla="*/ 1393825 w 1416050"/>
                <a:gd name="connsiteY72" fmla="*/ 2012950 h 2149475"/>
                <a:gd name="connsiteX73" fmla="*/ 1346200 w 1416050"/>
                <a:gd name="connsiteY73" fmla="*/ 1958975 h 2149475"/>
                <a:gd name="connsiteX74" fmla="*/ 1416050 w 1416050"/>
                <a:gd name="connsiteY74" fmla="*/ 1892300 h 2149475"/>
                <a:gd name="connsiteX75" fmla="*/ 1390650 w 1416050"/>
                <a:gd name="connsiteY75" fmla="*/ 1889125 h 2149475"/>
                <a:gd name="connsiteX76" fmla="*/ 1355725 w 1416050"/>
                <a:gd name="connsiteY76" fmla="*/ 1905000 h 2149475"/>
                <a:gd name="connsiteX77" fmla="*/ 1333500 w 1416050"/>
                <a:gd name="connsiteY77" fmla="*/ 1908175 h 2149475"/>
                <a:gd name="connsiteX78" fmla="*/ 1285875 w 1416050"/>
                <a:gd name="connsiteY78" fmla="*/ 2000250 h 2149475"/>
                <a:gd name="connsiteX79" fmla="*/ 1181100 w 1416050"/>
                <a:gd name="connsiteY79" fmla="*/ 2028825 h 2149475"/>
                <a:gd name="connsiteX80" fmla="*/ 1117600 w 1416050"/>
                <a:gd name="connsiteY80" fmla="*/ 2012950 h 2149475"/>
                <a:gd name="connsiteX81" fmla="*/ 1136650 w 1416050"/>
                <a:gd name="connsiteY81" fmla="*/ 1971675 h 2149475"/>
                <a:gd name="connsiteX82" fmla="*/ 1200150 w 1416050"/>
                <a:gd name="connsiteY82" fmla="*/ 1971675 h 2149475"/>
                <a:gd name="connsiteX83" fmla="*/ 1270000 w 1416050"/>
                <a:gd name="connsiteY83" fmla="*/ 1920875 h 2149475"/>
                <a:gd name="connsiteX84" fmla="*/ 1292225 w 1416050"/>
                <a:gd name="connsiteY84" fmla="*/ 1854200 h 2149475"/>
                <a:gd name="connsiteX85" fmla="*/ 1257300 w 1416050"/>
                <a:gd name="connsiteY85" fmla="*/ 1876425 h 2149475"/>
                <a:gd name="connsiteX86" fmla="*/ 1193800 w 1416050"/>
                <a:gd name="connsiteY86" fmla="*/ 1952625 h 2149475"/>
                <a:gd name="connsiteX87" fmla="*/ 1101725 w 1416050"/>
                <a:gd name="connsiteY87" fmla="*/ 1952625 h 2149475"/>
                <a:gd name="connsiteX88" fmla="*/ 1117600 w 1416050"/>
                <a:gd name="connsiteY88" fmla="*/ 1920875 h 2149475"/>
                <a:gd name="connsiteX89" fmla="*/ 1171575 w 1416050"/>
                <a:gd name="connsiteY89" fmla="*/ 1876425 h 2149475"/>
                <a:gd name="connsiteX90" fmla="*/ 1231900 w 1416050"/>
                <a:gd name="connsiteY90" fmla="*/ 1844675 h 2149475"/>
                <a:gd name="connsiteX91" fmla="*/ 1250950 w 1416050"/>
                <a:gd name="connsiteY91" fmla="*/ 1812925 h 2149475"/>
                <a:gd name="connsiteX92" fmla="*/ 1212850 w 1416050"/>
                <a:gd name="connsiteY92" fmla="*/ 1809750 h 2149475"/>
                <a:gd name="connsiteX93" fmla="*/ 1174750 w 1416050"/>
                <a:gd name="connsiteY93" fmla="*/ 1854200 h 2149475"/>
                <a:gd name="connsiteX94" fmla="*/ 1025525 w 1416050"/>
                <a:gd name="connsiteY94" fmla="*/ 1911350 h 2149475"/>
                <a:gd name="connsiteX95" fmla="*/ 971550 w 1416050"/>
                <a:gd name="connsiteY95" fmla="*/ 1863725 h 2149475"/>
                <a:gd name="connsiteX96" fmla="*/ 1041400 w 1416050"/>
                <a:gd name="connsiteY96" fmla="*/ 1835150 h 2149475"/>
                <a:gd name="connsiteX97" fmla="*/ 1104900 w 1416050"/>
                <a:gd name="connsiteY97" fmla="*/ 1822450 h 2149475"/>
                <a:gd name="connsiteX98" fmla="*/ 1158875 w 1416050"/>
                <a:gd name="connsiteY98" fmla="*/ 1778000 h 2149475"/>
                <a:gd name="connsiteX99" fmla="*/ 1108075 w 1416050"/>
                <a:gd name="connsiteY99" fmla="*/ 1749425 h 2149475"/>
                <a:gd name="connsiteX100" fmla="*/ 1063625 w 1416050"/>
                <a:gd name="connsiteY100" fmla="*/ 1793875 h 2149475"/>
                <a:gd name="connsiteX101" fmla="*/ 965200 w 1416050"/>
                <a:gd name="connsiteY101" fmla="*/ 1825625 h 2149475"/>
                <a:gd name="connsiteX102" fmla="*/ 987425 w 1416050"/>
                <a:gd name="connsiteY102" fmla="*/ 1787525 h 2149475"/>
                <a:gd name="connsiteX103" fmla="*/ 904875 w 1416050"/>
                <a:gd name="connsiteY103" fmla="*/ 1822450 h 2149475"/>
                <a:gd name="connsiteX104" fmla="*/ 876300 w 1416050"/>
                <a:gd name="connsiteY104" fmla="*/ 1787525 h 2149475"/>
                <a:gd name="connsiteX105" fmla="*/ 958850 w 1416050"/>
                <a:gd name="connsiteY105" fmla="*/ 1743075 h 2149475"/>
                <a:gd name="connsiteX106" fmla="*/ 987425 w 1416050"/>
                <a:gd name="connsiteY106" fmla="*/ 1727200 h 2149475"/>
                <a:gd name="connsiteX107" fmla="*/ 1041400 w 1416050"/>
                <a:gd name="connsiteY107" fmla="*/ 1704975 h 2149475"/>
                <a:gd name="connsiteX108" fmla="*/ 1089025 w 1416050"/>
                <a:gd name="connsiteY108" fmla="*/ 1685925 h 2149475"/>
                <a:gd name="connsiteX109" fmla="*/ 1104900 w 1416050"/>
                <a:gd name="connsiteY109" fmla="*/ 1660525 h 2149475"/>
                <a:gd name="connsiteX110" fmla="*/ 1098550 w 1416050"/>
                <a:gd name="connsiteY110" fmla="*/ 1625600 h 2149475"/>
                <a:gd name="connsiteX111" fmla="*/ 1108075 w 1416050"/>
                <a:gd name="connsiteY111" fmla="*/ 1616075 h 2149475"/>
                <a:gd name="connsiteX112" fmla="*/ 1168400 w 1416050"/>
                <a:gd name="connsiteY112" fmla="*/ 1660525 h 2149475"/>
                <a:gd name="connsiteX113" fmla="*/ 1101725 w 1416050"/>
                <a:gd name="connsiteY113" fmla="*/ 1593850 h 2149475"/>
                <a:gd name="connsiteX114" fmla="*/ 1076325 w 1416050"/>
                <a:gd name="connsiteY114" fmla="*/ 1609725 h 2149475"/>
                <a:gd name="connsiteX115" fmla="*/ 1063625 w 1416050"/>
                <a:gd name="connsiteY115" fmla="*/ 1590675 h 2149475"/>
                <a:gd name="connsiteX116" fmla="*/ 1038225 w 1416050"/>
                <a:gd name="connsiteY116" fmla="*/ 1530350 h 2149475"/>
                <a:gd name="connsiteX117" fmla="*/ 1063625 w 1416050"/>
                <a:gd name="connsiteY117" fmla="*/ 1539875 h 2149475"/>
                <a:gd name="connsiteX118" fmla="*/ 1079500 w 1416050"/>
                <a:gd name="connsiteY118" fmla="*/ 1504950 h 2149475"/>
                <a:gd name="connsiteX119" fmla="*/ 1016000 w 1416050"/>
                <a:gd name="connsiteY119" fmla="*/ 1508125 h 2149475"/>
                <a:gd name="connsiteX120" fmla="*/ 1031875 w 1416050"/>
                <a:gd name="connsiteY120" fmla="*/ 1533525 h 2149475"/>
                <a:gd name="connsiteX121" fmla="*/ 1016000 w 1416050"/>
                <a:gd name="connsiteY121" fmla="*/ 1581150 h 2149475"/>
                <a:gd name="connsiteX122" fmla="*/ 1009650 w 1416050"/>
                <a:gd name="connsiteY122" fmla="*/ 1616075 h 2149475"/>
                <a:gd name="connsiteX123" fmla="*/ 1060450 w 1416050"/>
                <a:gd name="connsiteY123" fmla="*/ 1606550 h 2149475"/>
                <a:gd name="connsiteX124" fmla="*/ 1076325 w 1416050"/>
                <a:gd name="connsiteY124" fmla="*/ 1647825 h 2149475"/>
                <a:gd name="connsiteX125" fmla="*/ 1076325 w 1416050"/>
                <a:gd name="connsiteY125" fmla="*/ 1647825 h 2149475"/>
                <a:gd name="connsiteX126" fmla="*/ 1016000 w 1416050"/>
                <a:gd name="connsiteY126" fmla="*/ 1698625 h 2149475"/>
                <a:gd name="connsiteX127" fmla="*/ 942975 w 1416050"/>
                <a:gd name="connsiteY127" fmla="*/ 1736725 h 2149475"/>
                <a:gd name="connsiteX128" fmla="*/ 850900 w 1416050"/>
                <a:gd name="connsiteY128" fmla="*/ 1765300 h 2149475"/>
                <a:gd name="connsiteX129" fmla="*/ 765175 w 1416050"/>
                <a:gd name="connsiteY129" fmla="*/ 1679575 h 2149475"/>
                <a:gd name="connsiteX130" fmla="*/ 803275 w 1416050"/>
                <a:gd name="connsiteY130" fmla="*/ 1654175 h 2149475"/>
                <a:gd name="connsiteX131" fmla="*/ 898525 w 1416050"/>
                <a:gd name="connsiteY131" fmla="*/ 1641475 h 2149475"/>
                <a:gd name="connsiteX132" fmla="*/ 1000125 w 1416050"/>
                <a:gd name="connsiteY132" fmla="*/ 1654175 h 2149475"/>
                <a:gd name="connsiteX133" fmla="*/ 1016000 w 1416050"/>
                <a:gd name="connsiteY133" fmla="*/ 1622425 h 2149475"/>
                <a:gd name="connsiteX134" fmla="*/ 1006475 w 1416050"/>
                <a:gd name="connsiteY134" fmla="*/ 1612900 h 2149475"/>
                <a:gd name="connsiteX135" fmla="*/ 974725 w 1416050"/>
                <a:gd name="connsiteY135" fmla="*/ 1635125 h 2149475"/>
                <a:gd name="connsiteX136" fmla="*/ 838200 w 1416050"/>
                <a:gd name="connsiteY136" fmla="*/ 1638300 h 2149475"/>
                <a:gd name="connsiteX137" fmla="*/ 758825 w 1416050"/>
                <a:gd name="connsiteY137" fmla="*/ 1654175 h 2149475"/>
                <a:gd name="connsiteX138" fmla="*/ 742950 w 1416050"/>
                <a:gd name="connsiteY138" fmla="*/ 1609725 h 2149475"/>
                <a:gd name="connsiteX139" fmla="*/ 796925 w 1416050"/>
                <a:gd name="connsiteY139" fmla="*/ 1593850 h 2149475"/>
                <a:gd name="connsiteX140" fmla="*/ 860425 w 1416050"/>
                <a:gd name="connsiteY140" fmla="*/ 1574800 h 2149475"/>
                <a:gd name="connsiteX141" fmla="*/ 923925 w 1416050"/>
                <a:gd name="connsiteY141" fmla="*/ 1552575 h 2149475"/>
                <a:gd name="connsiteX142" fmla="*/ 962025 w 1416050"/>
                <a:gd name="connsiteY142" fmla="*/ 1508125 h 2149475"/>
                <a:gd name="connsiteX143" fmla="*/ 984250 w 1416050"/>
                <a:gd name="connsiteY143" fmla="*/ 1476375 h 2149475"/>
                <a:gd name="connsiteX144" fmla="*/ 984250 w 1416050"/>
                <a:gd name="connsiteY144" fmla="*/ 1476375 h 2149475"/>
                <a:gd name="connsiteX145" fmla="*/ 1012825 w 1416050"/>
                <a:gd name="connsiteY145" fmla="*/ 1444625 h 2149475"/>
                <a:gd name="connsiteX146" fmla="*/ 1038225 w 1416050"/>
                <a:gd name="connsiteY146" fmla="*/ 1371600 h 2149475"/>
                <a:gd name="connsiteX147" fmla="*/ 987425 w 1416050"/>
                <a:gd name="connsiteY147" fmla="*/ 1444625 h 2149475"/>
                <a:gd name="connsiteX148" fmla="*/ 952500 w 1416050"/>
                <a:gd name="connsiteY148" fmla="*/ 1435100 h 2149475"/>
                <a:gd name="connsiteX149" fmla="*/ 962025 w 1416050"/>
                <a:gd name="connsiteY149" fmla="*/ 1466850 h 2149475"/>
                <a:gd name="connsiteX150" fmla="*/ 917575 w 1416050"/>
                <a:gd name="connsiteY150" fmla="*/ 1543050 h 2149475"/>
                <a:gd name="connsiteX151" fmla="*/ 730250 w 1416050"/>
                <a:gd name="connsiteY151" fmla="*/ 1600200 h 2149475"/>
                <a:gd name="connsiteX152" fmla="*/ 698500 w 1416050"/>
                <a:gd name="connsiteY152" fmla="*/ 1533525 h 2149475"/>
                <a:gd name="connsiteX153" fmla="*/ 790575 w 1416050"/>
                <a:gd name="connsiteY153" fmla="*/ 1508125 h 2149475"/>
                <a:gd name="connsiteX154" fmla="*/ 828675 w 1416050"/>
                <a:gd name="connsiteY154" fmla="*/ 1530350 h 2149475"/>
                <a:gd name="connsiteX155" fmla="*/ 847725 w 1416050"/>
                <a:gd name="connsiteY155" fmla="*/ 1495425 h 2149475"/>
                <a:gd name="connsiteX156" fmla="*/ 784225 w 1416050"/>
                <a:gd name="connsiteY156" fmla="*/ 1504950 h 2149475"/>
                <a:gd name="connsiteX157" fmla="*/ 692150 w 1416050"/>
                <a:gd name="connsiteY157" fmla="*/ 1517650 h 2149475"/>
                <a:gd name="connsiteX158" fmla="*/ 752475 w 1416050"/>
                <a:gd name="connsiteY158" fmla="*/ 1482725 h 2149475"/>
                <a:gd name="connsiteX159" fmla="*/ 787400 w 1416050"/>
                <a:gd name="connsiteY159" fmla="*/ 1450975 h 2149475"/>
                <a:gd name="connsiteX160" fmla="*/ 857250 w 1416050"/>
                <a:gd name="connsiteY160" fmla="*/ 1416050 h 2149475"/>
                <a:gd name="connsiteX161" fmla="*/ 908050 w 1416050"/>
                <a:gd name="connsiteY161" fmla="*/ 1349375 h 2149475"/>
                <a:gd name="connsiteX162" fmla="*/ 885825 w 1416050"/>
                <a:gd name="connsiteY162" fmla="*/ 1343025 h 2149475"/>
                <a:gd name="connsiteX163" fmla="*/ 825500 w 1416050"/>
                <a:gd name="connsiteY163" fmla="*/ 1416050 h 2149475"/>
                <a:gd name="connsiteX164" fmla="*/ 752475 w 1416050"/>
                <a:gd name="connsiteY164" fmla="*/ 1435100 h 2149475"/>
                <a:gd name="connsiteX165" fmla="*/ 727075 w 1416050"/>
                <a:gd name="connsiteY165" fmla="*/ 1470025 h 2149475"/>
                <a:gd name="connsiteX166" fmla="*/ 692150 w 1416050"/>
                <a:gd name="connsiteY166" fmla="*/ 1479550 h 2149475"/>
                <a:gd name="connsiteX167" fmla="*/ 708025 w 1416050"/>
                <a:gd name="connsiteY167" fmla="*/ 1444625 h 2149475"/>
                <a:gd name="connsiteX168" fmla="*/ 746125 w 1416050"/>
                <a:gd name="connsiteY168" fmla="*/ 1416050 h 2149475"/>
                <a:gd name="connsiteX169" fmla="*/ 739775 w 1416050"/>
                <a:gd name="connsiteY169" fmla="*/ 1387475 h 2149475"/>
                <a:gd name="connsiteX170" fmla="*/ 663575 w 1416050"/>
                <a:gd name="connsiteY170" fmla="*/ 1422400 h 2149475"/>
                <a:gd name="connsiteX171" fmla="*/ 622300 w 1416050"/>
                <a:gd name="connsiteY171" fmla="*/ 1397000 h 2149475"/>
                <a:gd name="connsiteX172" fmla="*/ 644525 w 1416050"/>
                <a:gd name="connsiteY172" fmla="*/ 1368425 h 2149475"/>
                <a:gd name="connsiteX173" fmla="*/ 679450 w 1416050"/>
                <a:gd name="connsiteY173" fmla="*/ 1387475 h 2149475"/>
                <a:gd name="connsiteX174" fmla="*/ 752475 w 1416050"/>
                <a:gd name="connsiteY174" fmla="*/ 1362075 h 2149475"/>
                <a:gd name="connsiteX175" fmla="*/ 812800 w 1416050"/>
                <a:gd name="connsiteY175" fmla="*/ 1355725 h 2149475"/>
                <a:gd name="connsiteX176" fmla="*/ 885825 w 1416050"/>
                <a:gd name="connsiteY176" fmla="*/ 1301750 h 2149475"/>
                <a:gd name="connsiteX177" fmla="*/ 806450 w 1416050"/>
                <a:gd name="connsiteY177" fmla="*/ 1346200 h 2149475"/>
                <a:gd name="connsiteX178" fmla="*/ 688975 w 1416050"/>
                <a:gd name="connsiteY178" fmla="*/ 1365250 h 2149475"/>
                <a:gd name="connsiteX179" fmla="*/ 625475 w 1416050"/>
                <a:gd name="connsiteY179" fmla="*/ 1349375 h 2149475"/>
                <a:gd name="connsiteX180" fmla="*/ 631825 w 1416050"/>
                <a:gd name="connsiteY180" fmla="*/ 1295400 h 2149475"/>
                <a:gd name="connsiteX181" fmla="*/ 692150 w 1416050"/>
                <a:gd name="connsiteY181" fmla="*/ 1260475 h 2149475"/>
                <a:gd name="connsiteX182" fmla="*/ 714375 w 1416050"/>
                <a:gd name="connsiteY182" fmla="*/ 1222375 h 2149475"/>
                <a:gd name="connsiteX183" fmla="*/ 771525 w 1416050"/>
                <a:gd name="connsiteY183" fmla="*/ 1206500 h 2149475"/>
                <a:gd name="connsiteX184" fmla="*/ 841375 w 1416050"/>
                <a:gd name="connsiteY184" fmla="*/ 1171575 h 2149475"/>
                <a:gd name="connsiteX185" fmla="*/ 819150 w 1416050"/>
                <a:gd name="connsiteY185" fmla="*/ 1155700 h 2149475"/>
                <a:gd name="connsiteX186" fmla="*/ 793750 w 1416050"/>
                <a:gd name="connsiteY186" fmla="*/ 1171575 h 2149475"/>
                <a:gd name="connsiteX187" fmla="*/ 708025 w 1416050"/>
                <a:gd name="connsiteY187" fmla="*/ 1206500 h 2149475"/>
                <a:gd name="connsiteX188" fmla="*/ 685800 w 1416050"/>
                <a:gd name="connsiteY188" fmla="*/ 1225550 h 2149475"/>
                <a:gd name="connsiteX189" fmla="*/ 669925 w 1416050"/>
                <a:gd name="connsiteY189" fmla="*/ 1257300 h 2149475"/>
                <a:gd name="connsiteX190" fmla="*/ 638175 w 1416050"/>
                <a:gd name="connsiteY190" fmla="*/ 1279525 h 2149475"/>
                <a:gd name="connsiteX191" fmla="*/ 609600 w 1416050"/>
                <a:gd name="connsiteY191" fmla="*/ 1298575 h 2149475"/>
                <a:gd name="connsiteX192" fmla="*/ 600075 w 1416050"/>
                <a:gd name="connsiteY192" fmla="*/ 1219200 h 2149475"/>
                <a:gd name="connsiteX193" fmla="*/ 638175 w 1416050"/>
                <a:gd name="connsiteY193" fmla="*/ 1171575 h 2149475"/>
                <a:gd name="connsiteX194" fmla="*/ 676275 w 1416050"/>
                <a:gd name="connsiteY194" fmla="*/ 1158875 h 2149475"/>
                <a:gd name="connsiteX195" fmla="*/ 714375 w 1416050"/>
                <a:gd name="connsiteY195" fmla="*/ 1127125 h 2149475"/>
                <a:gd name="connsiteX196" fmla="*/ 768350 w 1416050"/>
                <a:gd name="connsiteY196" fmla="*/ 1085850 h 2149475"/>
                <a:gd name="connsiteX197" fmla="*/ 742950 w 1416050"/>
                <a:gd name="connsiteY197" fmla="*/ 1069975 h 2149475"/>
                <a:gd name="connsiteX198" fmla="*/ 758825 w 1416050"/>
                <a:gd name="connsiteY198" fmla="*/ 1022350 h 2149475"/>
                <a:gd name="connsiteX199" fmla="*/ 723900 w 1416050"/>
                <a:gd name="connsiteY199" fmla="*/ 1041400 h 2149475"/>
                <a:gd name="connsiteX200" fmla="*/ 711200 w 1416050"/>
                <a:gd name="connsiteY200" fmla="*/ 1079500 h 2149475"/>
                <a:gd name="connsiteX201" fmla="*/ 679450 w 1416050"/>
                <a:gd name="connsiteY201" fmla="*/ 1139825 h 2149475"/>
                <a:gd name="connsiteX202" fmla="*/ 650875 w 1416050"/>
                <a:gd name="connsiteY202" fmla="*/ 1149350 h 2149475"/>
                <a:gd name="connsiteX203" fmla="*/ 628650 w 1416050"/>
                <a:gd name="connsiteY203" fmla="*/ 1158875 h 2149475"/>
                <a:gd name="connsiteX204" fmla="*/ 571500 w 1416050"/>
                <a:gd name="connsiteY204" fmla="*/ 1098550 h 2149475"/>
                <a:gd name="connsiteX205" fmla="*/ 581025 w 1416050"/>
                <a:gd name="connsiteY205" fmla="*/ 1019175 h 2149475"/>
                <a:gd name="connsiteX206" fmla="*/ 628650 w 1416050"/>
                <a:gd name="connsiteY206" fmla="*/ 942975 h 2149475"/>
                <a:gd name="connsiteX207" fmla="*/ 565150 w 1416050"/>
                <a:gd name="connsiteY207" fmla="*/ 936625 h 2149475"/>
                <a:gd name="connsiteX208" fmla="*/ 577850 w 1416050"/>
                <a:gd name="connsiteY208" fmla="*/ 885825 h 2149475"/>
                <a:gd name="connsiteX209" fmla="*/ 625475 w 1416050"/>
                <a:gd name="connsiteY209" fmla="*/ 860425 h 2149475"/>
                <a:gd name="connsiteX210" fmla="*/ 688975 w 1416050"/>
                <a:gd name="connsiteY210" fmla="*/ 815975 h 2149475"/>
                <a:gd name="connsiteX211" fmla="*/ 711200 w 1416050"/>
                <a:gd name="connsiteY211" fmla="*/ 768350 h 2149475"/>
                <a:gd name="connsiteX212" fmla="*/ 727075 w 1416050"/>
                <a:gd name="connsiteY212" fmla="*/ 736600 h 2149475"/>
                <a:gd name="connsiteX213" fmla="*/ 695325 w 1416050"/>
                <a:gd name="connsiteY213" fmla="*/ 692150 h 2149475"/>
                <a:gd name="connsiteX214" fmla="*/ 682625 w 1416050"/>
                <a:gd name="connsiteY214" fmla="*/ 739775 h 2149475"/>
                <a:gd name="connsiteX215" fmla="*/ 685800 w 1416050"/>
                <a:gd name="connsiteY215" fmla="*/ 787400 h 2149475"/>
                <a:gd name="connsiteX216" fmla="*/ 619125 w 1416050"/>
                <a:gd name="connsiteY216" fmla="*/ 854075 h 2149475"/>
                <a:gd name="connsiteX217" fmla="*/ 568325 w 1416050"/>
                <a:gd name="connsiteY217" fmla="*/ 863600 h 2149475"/>
                <a:gd name="connsiteX218" fmla="*/ 536575 w 1416050"/>
                <a:gd name="connsiteY218" fmla="*/ 755650 h 2149475"/>
                <a:gd name="connsiteX219" fmla="*/ 539750 w 1416050"/>
                <a:gd name="connsiteY219" fmla="*/ 733425 h 2149475"/>
                <a:gd name="connsiteX220" fmla="*/ 568325 w 1416050"/>
                <a:gd name="connsiteY220" fmla="*/ 701675 h 2149475"/>
                <a:gd name="connsiteX221" fmla="*/ 625475 w 1416050"/>
                <a:gd name="connsiteY221" fmla="*/ 711200 h 2149475"/>
                <a:gd name="connsiteX222" fmla="*/ 657225 w 1416050"/>
                <a:gd name="connsiteY222" fmla="*/ 701675 h 2149475"/>
                <a:gd name="connsiteX223" fmla="*/ 625475 w 1416050"/>
                <a:gd name="connsiteY223" fmla="*/ 682625 h 2149475"/>
                <a:gd name="connsiteX224" fmla="*/ 650875 w 1416050"/>
                <a:gd name="connsiteY224" fmla="*/ 638175 h 2149475"/>
                <a:gd name="connsiteX225" fmla="*/ 622300 w 1416050"/>
                <a:gd name="connsiteY225" fmla="*/ 657225 h 2149475"/>
                <a:gd name="connsiteX226" fmla="*/ 581025 w 1416050"/>
                <a:gd name="connsiteY226" fmla="*/ 669925 h 2149475"/>
                <a:gd name="connsiteX227" fmla="*/ 565150 w 1416050"/>
                <a:gd name="connsiteY227" fmla="*/ 641350 h 2149475"/>
                <a:gd name="connsiteX228" fmla="*/ 606425 w 1416050"/>
                <a:gd name="connsiteY228" fmla="*/ 625475 h 2149475"/>
                <a:gd name="connsiteX229" fmla="*/ 574675 w 1416050"/>
                <a:gd name="connsiteY229" fmla="*/ 593725 h 2149475"/>
                <a:gd name="connsiteX230" fmla="*/ 552450 w 1416050"/>
                <a:gd name="connsiteY230" fmla="*/ 625475 h 2149475"/>
                <a:gd name="connsiteX231" fmla="*/ 517525 w 1416050"/>
                <a:gd name="connsiteY231" fmla="*/ 584200 h 2149475"/>
                <a:gd name="connsiteX232" fmla="*/ 517525 w 1416050"/>
                <a:gd name="connsiteY232" fmla="*/ 638175 h 2149475"/>
                <a:gd name="connsiteX233" fmla="*/ 555625 w 1416050"/>
                <a:gd name="connsiteY233" fmla="*/ 676275 h 2149475"/>
                <a:gd name="connsiteX234" fmla="*/ 514350 w 1416050"/>
                <a:gd name="connsiteY234" fmla="*/ 736600 h 2149475"/>
                <a:gd name="connsiteX235" fmla="*/ 454025 w 1416050"/>
                <a:gd name="connsiteY235" fmla="*/ 628650 h 2149475"/>
                <a:gd name="connsiteX236" fmla="*/ 342900 w 1416050"/>
                <a:gd name="connsiteY236" fmla="*/ 501650 h 2149475"/>
                <a:gd name="connsiteX237" fmla="*/ 288925 w 1416050"/>
                <a:gd name="connsiteY237" fmla="*/ 355600 h 2149475"/>
                <a:gd name="connsiteX238" fmla="*/ 304800 w 1416050"/>
                <a:gd name="connsiteY238" fmla="*/ 304800 h 2149475"/>
                <a:gd name="connsiteX239" fmla="*/ 282575 w 1416050"/>
                <a:gd name="connsiteY239" fmla="*/ 231775 h 2149475"/>
                <a:gd name="connsiteX240" fmla="*/ 209550 w 1416050"/>
                <a:gd name="connsiteY240" fmla="*/ 184150 h 2149475"/>
                <a:gd name="connsiteX241" fmla="*/ 200025 w 1416050"/>
                <a:gd name="connsiteY241" fmla="*/ 127000 h 2149475"/>
                <a:gd name="connsiteX242" fmla="*/ 225425 w 1416050"/>
                <a:gd name="connsiteY242" fmla="*/ 95250 h 2149475"/>
                <a:gd name="connsiteX243" fmla="*/ 276225 w 1416050"/>
                <a:gd name="connsiteY243" fmla="*/ 120650 h 2149475"/>
                <a:gd name="connsiteX244" fmla="*/ 320675 w 1416050"/>
                <a:gd name="connsiteY244" fmla="*/ 73025 h 2149475"/>
                <a:gd name="connsiteX245" fmla="*/ 260350 w 1416050"/>
                <a:gd name="connsiteY245" fmla="*/ 15875 h 2149475"/>
                <a:gd name="connsiteX246" fmla="*/ 180975 w 1416050"/>
                <a:gd name="connsiteY246" fmla="*/ 0 h 21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416050" h="2149475">
                  <a:moveTo>
                    <a:pt x="180975" y="0"/>
                  </a:moveTo>
                  <a:lnTo>
                    <a:pt x="174625" y="73025"/>
                  </a:lnTo>
                  <a:lnTo>
                    <a:pt x="165100" y="136525"/>
                  </a:lnTo>
                  <a:lnTo>
                    <a:pt x="200025" y="238125"/>
                  </a:lnTo>
                  <a:lnTo>
                    <a:pt x="254000" y="266700"/>
                  </a:lnTo>
                  <a:lnTo>
                    <a:pt x="269875" y="320675"/>
                  </a:lnTo>
                  <a:lnTo>
                    <a:pt x="247650" y="365125"/>
                  </a:lnTo>
                  <a:lnTo>
                    <a:pt x="314325" y="542925"/>
                  </a:lnTo>
                  <a:lnTo>
                    <a:pt x="352425" y="619125"/>
                  </a:lnTo>
                  <a:lnTo>
                    <a:pt x="269875" y="577850"/>
                  </a:lnTo>
                  <a:lnTo>
                    <a:pt x="215900" y="561975"/>
                  </a:lnTo>
                  <a:lnTo>
                    <a:pt x="184150" y="565150"/>
                  </a:lnTo>
                  <a:lnTo>
                    <a:pt x="203200" y="593725"/>
                  </a:lnTo>
                  <a:lnTo>
                    <a:pt x="187325" y="612775"/>
                  </a:lnTo>
                  <a:lnTo>
                    <a:pt x="215900" y="622300"/>
                  </a:lnTo>
                  <a:lnTo>
                    <a:pt x="234950" y="584200"/>
                  </a:lnTo>
                  <a:lnTo>
                    <a:pt x="352425" y="628650"/>
                  </a:lnTo>
                  <a:lnTo>
                    <a:pt x="298450" y="806450"/>
                  </a:lnTo>
                  <a:lnTo>
                    <a:pt x="377825" y="1028700"/>
                  </a:lnTo>
                  <a:lnTo>
                    <a:pt x="454025" y="1108075"/>
                  </a:lnTo>
                  <a:lnTo>
                    <a:pt x="419100" y="1123950"/>
                  </a:lnTo>
                  <a:lnTo>
                    <a:pt x="333375" y="1108075"/>
                  </a:lnTo>
                  <a:lnTo>
                    <a:pt x="263525" y="1019175"/>
                  </a:lnTo>
                  <a:lnTo>
                    <a:pt x="177800" y="990600"/>
                  </a:lnTo>
                  <a:lnTo>
                    <a:pt x="149225" y="952500"/>
                  </a:lnTo>
                  <a:lnTo>
                    <a:pt x="168275" y="914400"/>
                  </a:lnTo>
                  <a:lnTo>
                    <a:pt x="158750" y="882650"/>
                  </a:lnTo>
                  <a:lnTo>
                    <a:pt x="63500" y="863600"/>
                  </a:lnTo>
                  <a:lnTo>
                    <a:pt x="136525" y="904875"/>
                  </a:lnTo>
                  <a:lnTo>
                    <a:pt x="149225" y="984250"/>
                  </a:lnTo>
                  <a:lnTo>
                    <a:pt x="123825" y="1009650"/>
                  </a:lnTo>
                  <a:lnTo>
                    <a:pt x="123825" y="1009650"/>
                  </a:lnTo>
                  <a:lnTo>
                    <a:pt x="107950" y="977900"/>
                  </a:lnTo>
                  <a:lnTo>
                    <a:pt x="38100" y="914400"/>
                  </a:lnTo>
                  <a:lnTo>
                    <a:pt x="0" y="942975"/>
                  </a:lnTo>
                  <a:lnTo>
                    <a:pt x="22225" y="977900"/>
                  </a:lnTo>
                  <a:lnTo>
                    <a:pt x="85725" y="990600"/>
                  </a:lnTo>
                  <a:lnTo>
                    <a:pt x="139700" y="1028700"/>
                  </a:lnTo>
                  <a:lnTo>
                    <a:pt x="171450" y="1000125"/>
                  </a:lnTo>
                  <a:lnTo>
                    <a:pt x="266700" y="1038225"/>
                  </a:lnTo>
                  <a:lnTo>
                    <a:pt x="327025" y="1123950"/>
                  </a:lnTo>
                  <a:lnTo>
                    <a:pt x="412750" y="1139825"/>
                  </a:lnTo>
                  <a:lnTo>
                    <a:pt x="457200" y="1139825"/>
                  </a:lnTo>
                  <a:lnTo>
                    <a:pt x="463550" y="1168400"/>
                  </a:lnTo>
                  <a:lnTo>
                    <a:pt x="457200" y="1222375"/>
                  </a:lnTo>
                  <a:lnTo>
                    <a:pt x="476250" y="1266825"/>
                  </a:lnTo>
                  <a:lnTo>
                    <a:pt x="441325" y="1285875"/>
                  </a:lnTo>
                  <a:lnTo>
                    <a:pt x="450850" y="1314450"/>
                  </a:lnTo>
                  <a:lnTo>
                    <a:pt x="434975" y="1358900"/>
                  </a:lnTo>
                  <a:lnTo>
                    <a:pt x="492125" y="1377950"/>
                  </a:lnTo>
                  <a:lnTo>
                    <a:pt x="479425" y="1419225"/>
                  </a:lnTo>
                  <a:lnTo>
                    <a:pt x="409575" y="1470025"/>
                  </a:lnTo>
                  <a:lnTo>
                    <a:pt x="501650" y="1508125"/>
                  </a:lnTo>
                  <a:lnTo>
                    <a:pt x="549275" y="1482725"/>
                  </a:lnTo>
                  <a:lnTo>
                    <a:pt x="555625" y="1600200"/>
                  </a:lnTo>
                  <a:lnTo>
                    <a:pt x="676275" y="1666875"/>
                  </a:lnTo>
                  <a:lnTo>
                    <a:pt x="676275" y="1666875"/>
                  </a:lnTo>
                  <a:lnTo>
                    <a:pt x="787400" y="1765300"/>
                  </a:lnTo>
                  <a:lnTo>
                    <a:pt x="831850" y="1898650"/>
                  </a:lnTo>
                  <a:lnTo>
                    <a:pt x="831850" y="1943100"/>
                  </a:lnTo>
                  <a:lnTo>
                    <a:pt x="784225" y="1984375"/>
                  </a:lnTo>
                  <a:lnTo>
                    <a:pt x="812800" y="1987550"/>
                  </a:lnTo>
                  <a:lnTo>
                    <a:pt x="844550" y="1968500"/>
                  </a:lnTo>
                  <a:lnTo>
                    <a:pt x="866775" y="1930400"/>
                  </a:lnTo>
                  <a:lnTo>
                    <a:pt x="892175" y="1981200"/>
                  </a:lnTo>
                  <a:lnTo>
                    <a:pt x="1022350" y="2016125"/>
                  </a:lnTo>
                  <a:lnTo>
                    <a:pt x="1060450" y="2082800"/>
                  </a:lnTo>
                  <a:lnTo>
                    <a:pt x="1111250" y="2149475"/>
                  </a:lnTo>
                  <a:lnTo>
                    <a:pt x="1149350" y="2114550"/>
                  </a:lnTo>
                  <a:lnTo>
                    <a:pt x="1181100" y="2041525"/>
                  </a:lnTo>
                  <a:lnTo>
                    <a:pt x="1314450" y="2012950"/>
                  </a:lnTo>
                  <a:lnTo>
                    <a:pt x="1339850" y="1981200"/>
                  </a:lnTo>
                  <a:lnTo>
                    <a:pt x="1393825" y="2012950"/>
                  </a:lnTo>
                  <a:lnTo>
                    <a:pt x="1346200" y="1958975"/>
                  </a:lnTo>
                  <a:lnTo>
                    <a:pt x="1416050" y="1892300"/>
                  </a:lnTo>
                  <a:lnTo>
                    <a:pt x="1390650" y="1889125"/>
                  </a:lnTo>
                  <a:cubicBezTo>
                    <a:pt x="1379008" y="1894417"/>
                    <a:pt x="1367857" y="1900956"/>
                    <a:pt x="1355725" y="1905000"/>
                  </a:cubicBezTo>
                  <a:cubicBezTo>
                    <a:pt x="1348625" y="1907367"/>
                    <a:pt x="1333500" y="1908175"/>
                    <a:pt x="1333500" y="1908175"/>
                  </a:cubicBezTo>
                  <a:lnTo>
                    <a:pt x="1285875" y="2000250"/>
                  </a:lnTo>
                  <a:lnTo>
                    <a:pt x="1181100" y="2028825"/>
                  </a:lnTo>
                  <a:lnTo>
                    <a:pt x="1117600" y="2012950"/>
                  </a:lnTo>
                  <a:lnTo>
                    <a:pt x="1136650" y="1971675"/>
                  </a:lnTo>
                  <a:lnTo>
                    <a:pt x="1200150" y="1971675"/>
                  </a:lnTo>
                  <a:lnTo>
                    <a:pt x="1270000" y="1920875"/>
                  </a:lnTo>
                  <a:lnTo>
                    <a:pt x="1292225" y="1854200"/>
                  </a:lnTo>
                  <a:lnTo>
                    <a:pt x="1257300" y="1876425"/>
                  </a:lnTo>
                  <a:lnTo>
                    <a:pt x="1193800" y="1952625"/>
                  </a:lnTo>
                  <a:lnTo>
                    <a:pt x="1101725" y="1952625"/>
                  </a:lnTo>
                  <a:lnTo>
                    <a:pt x="1117600" y="1920875"/>
                  </a:lnTo>
                  <a:lnTo>
                    <a:pt x="1171575" y="1876425"/>
                  </a:lnTo>
                  <a:lnTo>
                    <a:pt x="1231900" y="1844675"/>
                  </a:lnTo>
                  <a:lnTo>
                    <a:pt x="1250950" y="1812925"/>
                  </a:lnTo>
                  <a:lnTo>
                    <a:pt x="1212850" y="1809750"/>
                  </a:lnTo>
                  <a:lnTo>
                    <a:pt x="1174750" y="1854200"/>
                  </a:lnTo>
                  <a:lnTo>
                    <a:pt x="1025525" y="1911350"/>
                  </a:lnTo>
                  <a:lnTo>
                    <a:pt x="971550" y="1863725"/>
                  </a:lnTo>
                  <a:lnTo>
                    <a:pt x="1041400" y="1835150"/>
                  </a:lnTo>
                  <a:lnTo>
                    <a:pt x="1104900" y="1822450"/>
                  </a:lnTo>
                  <a:lnTo>
                    <a:pt x="1158875" y="1778000"/>
                  </a:lnTo>
                  <a:lnTo>
                    <a:pt x="1108075" y="1749425"/>
                  </a:lnTo>
                  <a:lnTo>
                    <a:pt x="1063625" y="1793875"/>
                  </a:lnTo>
                  <a:lnTo>
                    <a:pt x="965200" y="1825625"/>
                  </a:lnTo>
                  <a:lnTo>
                    <a:pt x="987425" y="1787525"/>
                  </a:lnTo>
                  <a:lnTo>
                    <a:pt x="904875" y="1822450"/>
                  </a:lnTo>
                  <a:lnTo>
                    <a:pt x="876300" y="1787525"/>
                  </a:lnTo>
                  <a:lnTo>
                    <a:pt x="958850" y="1743075"/>
                  </a:lnTo>
                  <a:lnTo>
                    <a:pt x="987425" y="1727200"/>
                  </a:lnTo>
                  <a:lnTo>
                    <a:pt x="1041400" y="1704975"/>
                  </a:lnTo>
                  <a:lnTo>
                    <a:pt x="1089025" y="1685925"/>
                  </a:lnTo>
                  <a:lnTo>
                    <a:pt x="1104900" y="1660525"/>
                  </a:lnTo>
                  <a:lnTo>
                    <a:pt x="1098550" y="1625600"/>
                  </a:lnTo>
                  <a:lnTo>
                    <a:pt x="1108075" y="1616075"/>
                  </a:lnTo>
                  <a:lnTo>
                    <a:pt x="1168400" y="1660525"/>
                  </a:lnTo>
                  <a:lnTo>
                    <a:pt x="1101725" y="1593850"/>
                  </a:lnTo>
                  <a:lnTo>
                    <a:pt x="1076325" y="1609725"/>
                  </a:lnTo>
                  <a:lnTo>
                    <a:pt x="1063625" y="1590675"/>
                  </a:lnTo>
                  <a:lnTo>
                    <a:pt x="1038225" y="1530350"/>
                  </a:lnTo>
                  <a:lnTo>
                    <a:pt x="1063625" y="1539875"/>
                  </a:lnTo>
                  <a:lnTo>
                    <a:pt x="1079500" y="1504950"/>
                  </a:lnTo>
                  <a:lnTo>
                    <a:pt x="1016000" y="1508125"/>
                  </a:lnTo>
                  <a:lnTo>
                    <a:pt x="1031875" y="1533525"/>
                  </a:lnTo>
                  <a:lnTo>
                    <a:pt x="1016000" y="1581150"/>
                  </a:lnTo>
                  <a:lnTo>
                    <a:pt x="1009650" y="1616075"/>
                  </a:lnTo>
                  <a:lnTo>
                    <a:pt x="1060450" y="1606550"/>
                  </a:lnTo>
                  <a:lnTo>
                    <a:pt x="1076325" y="1647825"/>
                  </a:lnTo>
                  <a:lnTo>
                    <a:pt x="1076325" y="1647825"/>
                  </a:lnTo>
                  <a:lnTo>
                    <a:pt x="1016000" y="1698625"/>
                  </a:lnTo>
                  <a:lnTo>
                    <a:pt x="942975" y="1736725"/>
                  </a:lnTo>
                  <a:lnTo>
                    <a:pt x="850900" y="1765300"/>
                  </a:lnTo>
                  <a:lnTo>
                    <a:pt x="765175" y="1679575"/>
                  </a:lnTo>
                  <a:lnTo>
                    <a:pt x="803275" y="1654175"/>
                  </a:lnTo>
                  <a:lnTo>
                    <a:pt x="898525" y="1641475"/>
                  </a:lnTo>
                  <a:lnTo>
                    <a:pt x="1000125" y="1654175"/>
                  </a:lnTo>
                  <a:lnTo>
                    <a:pt x="1016000" y="1622425"/>
                  </a:lnTo>
                  <a:lnTo>
                    <a:pt x="1006475" y="1612900"/>
                  </a:lnTo>
                  <a:lnTo>
                    <a:pt x="974725" y="1635125"/>
                  </a:lnTo>
                  <a:lnTo>
                    <a:pt x="838200" y="1638300"/>
                  </a:lnTo>
                  <a:lnTo>
                    <a:pt x="758825" y="1654175"/>
                  </a:lnTo>
                  <a:lnTo>
                    <a:pt x="742950" y="1609725"/>
                  </a:lnTo>
                  <a:lnTo>
                    <a:pt x="796925" y="1593850"/>
                  </a:lnTo>
                  <a:lnTo>
                    <a:pt x="860425" y="1574800"/>
                  </a:lnTo>
                  <a:lnTo>
                    <a:pt x="923925" y="1552575"/>
                  </a:lnTo>
                  <a:lnTo>
                    <a:pt x="962025" y="1508125"/>
                  </a:lnTo>
                  <a:lnTo>
                    <a:pt x="984250" y="1476375"/>
                  </a:lnTo>
                  <a:lnTo>
                    <a:pt x="984250" y="1476375"/>
                  </a:lnTo>
                  <a:lnTo>
                    <a:pt x="1012825" y="1444625"/>
                  </a:lnTo>
                  <a:lnTo>
                    <a:pt x="1038225" y="1371600"/>
                  </a:lnTo>
                  <a:lnTo>
                    <a:pt x="987425" y="1444625"/>
                  </a:lnTo>
                  <a:lnTo>
                    <a:pt x="952500" y="1435100"/>
                  </a:lnTo>
                  <a:lnTo>
                    <a:pt x="962025" y="1466850"/>
                  </a:lnTo>
                  <a:lnTo>
                    <a:pt x="917575" y="1543050"/>
                  </a:lnTo>
                  <a:lnTo>
                    <a:pt x="730250" y="1600200"/>
                  </a:lnTo>
                  <a:lnTo>
                    <a:pt x="698500" y="1533525"/>
                  </a:lnTo>
                  <a:lnTo>
                    <a:pt x="790575" y="1508125"/>
                  </a:lnTo>
                  <a:lnTo>
                    <a:pt x="828675" y="1530350"/>
                  </a:lnTo>
                  <a:lnTo>
                    <a:pt x="847725" y="1495425"/>
                  </a:lnTo>
                  <a:lnTo>
                    <a:pt x="784225" y="1504950"/>
                  </a:lnTo>
                  <a:lnTo>
                    <a:pt x="692150" y="1517650"/>
                  </a:lnTo>
                  <a:lnTo>
                    <a:pt x="752475" y="1482725"/>
                  </a:lnTo>
                  <a:lnTo>
                    <a:pt x="787400" y="1450975"/>
                  </a:lnTo>
                  <a:lnTo>
                    <a:pt x="857250" y="1416050"/>
                  </a:lnTo>
                  <a:lnTo>
                    <a:pt x="908050" y="1349375"/>
                  </a:lnTo>
                  <a:lnTo>
                    <a:pt x="885825" y="1343025"/>
                  </a:lnTo>
                  <a:lnTo>
                    <a:pt x="825500" y="1416050"/>
                  </a:lnTo>
                  <a:lnTo>
                    <a:pt x="752475" y="1435100"/>
                  </a:lnTo>
                  <a:lnTo>
                    <a:pt x="727075" y="1470025"/>
                  </a:lnTo>
                  <a:lnTo>
                    <a:pt x="692150" y="1479550"/>
                  </a:lnTo>
                  <a:lnTo>
                    <a:pt x="708025" y="1444625"/>
                  </a:lnTo>
                  <a:lnTo>
                    <a:pt x="746125" y="1416050"/>
                  </a:lnTo>
                  <a:lnTo>
                    <a:pt x="739775" y="1387475"/>
                  </a:lnTo>
                  <a:lnTo>
                    <a:pt x="663575" y="1422400"/>
                  </a:lnTo>
                  <a:lnTo>
                    <a:pt x="622300" y="1397000"/>
                  </a:lnTo>
                  <a:lnTo>
                    <a:pt x="644525" y="1368425"/>
                  </a:lnTo>
                  <a:lnTo>
                    <a:pt x="679450" y="1387475"/>
                  </a:lnTo>
                  <a:lnTo>
                    <a:pt x="752475" y="1362075"/>
                  </a:lnTo>
                  <a:lnTo>
                    <a:pt x="812800" y="1355725"/>
                  </a:lnTo>
                  <a:lnTo>
                    <a:pt x="885825" y="1301750"/>
                  </a:lnTo>
                  <a:lnTo>
                    <a:pt x="806450" y="1346200"/>
                  </a:lnTo>
                  <a:lnTo>
                    <a:pt x="688975" y="1365250"/>
                  </a:lnTo>
                  <a:lnTo>
                    <a:pt x="625475" y="1349375"/>
                  </a:lnTo>
                  <a:lnTo>
                    <a:pt x="631825" y="1295400"/>
                  </a:lnTo>
                  <a:lnTo>
                    <a:pt x="692150" y="1260475"/>
                  </a:lnTo>
                  <a:lnTo>
                    <a:pt x="714375" y="1222375"/>
                  </a:lnTo>
                  <a:lnTo>
                    <a:pt x="771525" y="1206500"/>
                  </a:lnTo>
                  <a:lnTo>
                    <a:pt x="841375" y="1171575"/>
                  </a:lnTo>
                  <a:lnTo>
                    <a:pt x="819150" y="1155700"/>
                  </a:lnTo>
                  <a:lnTo>
                    <a:pt x="793750" y="1171575"/>
                  </a:lnTo>
                  <a:lnTo>
                    <a:pt x="708025" y="1206500"/>
                  </a:lnTo>
                  <a:lnTo>
                    <a:pt x="685800" y="1225550"/>
                  </a:lnTo>
                  <a:lnTo>
                    <a:pt x="669925" y="1257300"/>
                  </a:lnTo>
                  <a:cubicBezTo>
                    <a:pt x="641987" y="1274762"/>
                    <a:pt x="651585" y="1266115"/>
                    <a:pt x="638175" y="1279525"/>
                  </a:cubicBezTo>
                  <a:lnTo>
                    <a:pt x="609600" y="1298575"/>
                  </a:lnTo>
                  <a:lnTo>
                    <a:pt x="600075" y="1219200"/>
                  </a:lnTo>
                  <a:lnTo>
                    <a:pt x="638175" y="1171575"/>
                  </a:lnTo>
                  <a:lnTo>
                    <a:pt x="676275" y="1158875"/>
                  </a:lnTo>
                  <a:lnTo>
                    <a:pt x="714375" y="1127125"/>
                  </a:lnTo>
                  <a:lnTo>
                    <a:pt x="768350" y="1085850"/>
                  </a:lnTo>
                  <a:lnTo>
                    <a:pt x="742950" y="1069975"/>
                  </a:lnTo>
                  <a:lnTo>
                    <a:pt x="758825" y="1022350"/>
                  </a:lnTo>
                  <a:cubicBezTo>
                    <a:pt x="728181" y="1039374"/>
                    <a:pt x="739996" y="1033352"/>
                    <a:pt x="723900" y="1041400"/>
                  </a:cubicBezTo>
                  <a:lnTo>
                    <a:pt x="711200" y="1079500"/>
                  </a:lnTo>
                  <a:lnTo>
                    <a:pt x="679450" y="1139825"/>
                  </a:lnTo>
                  <a:lnTo>
                    <a:pt x="650875" y="1149350"/>
                  </a:lnTo>
                  <a:lnTo>
                    <a:pt x="628650" y="1158875"/>
                  </a:lnTo>
                  <a:lnTo>
                    <a:pt x="571500" y="1098550"/>
                  </a:lnTo>
                  <a:lnTo>
                    <a:pt x="581025" y="1019175"/>
                  </a:lnTo>
                  <a:lnTo>
                    <a:pt x="628650" y="942975"/>
                  </a:lnTo>
                  <a:lnTo>
                    <a:pt x="565150" y="936625"/>
                  </a:lnTo>
                  <a:lnTo>
                    <a:pt x="577850" y="885825"/>
                  </a:lnTo>
                  <a:lnTo>
                    <a:pt x="625475" y="860425"/>
                  </a:lnTo>
                  <a:lnTo>
                    <a:pt x="688975" y="815975"/>
                  </a:lnTo>
                  <a:lnTo>
                    <a:pt x="711200" y="768350"/>
                  </a:lnTo>
                  <a:lnTo>
                    <a:pt x="727075" y="736600"/>
                  </a:lnTo>
                  <a:lnTo>
                    <a:pt x="695325" y="692150"/>
                  </a:lnTo>
                  <a:lnTo>
                    <a:pt x="682625" y="739775"/>
                  </a:lnTo>
                  <a:lnTo>
                    <a:pt x="685800" y="787400"/>
                  </a:lnTo>
                  <a:lnTo>
                    <a:pt x="619125" y="854075"/>
                  </a:lnTo>
                  <a:lnTo>
                    <a:pt x="568325" y="863600"/>
                  </a:lnTo>
                  <a:lnTo>
                    <a:pt x="536575" y="755650"/>
                  </a:lnTo>
                  <a:lnTo>
                    <a:pt x="539750" y="733425"/>
                  </a:lnTo>
                  <a:lnTo>
                    <a:pt x="568325" y="701675"/>
                  </a:lnTo>
                  <a:lnTo>
                    <a:pt x="625475" y="711200"/>
                  </a:lnTo>
                  <a:lnTo>
                    <a:pt x="657225" y="701675"/>
                  </a:lnTo>
                  <a:lnTo>
                    <a:pt x="625475" y="682625"/>
                  </a:lnTo>
                  <a:lnTo>
                    <a:pt x="650875" y="638175"/>
                  </a:lnTo>
                  <a:cubicBezTo>
                    <a:pt x="624206" y="654843"/>
                    <a:pt x="632535" y="646990"/>
                    <a:pt x="622300" y="657225"/>
                  </a:cubicBezTo>
                  <a:lnTo>
                    <a:pt x="581025" y="669925"/>
                  </a:lnTo>
                  <a:lnTo>
                    <a:pt x="565150" y="641350"/>
                  </a:lnTo>
                  <a:lnTo>
                    <a:pt x="606425" y="625475"/>
                  </a:lnTo>
                  <a:lnTo>
                    <a:pt x="574675" y="593725"/>
                  </a:lnTo>
                  <a:lnTo>
                    <a:pt x="552450" y="625475"/>
                  </a:lnTo>
                  <a:lnTo>
                    <a:pt x="517525" y="584200"/>
                  </a:lnTo>
                  <a:lnTo>
                    <a:pt x="517525" y="638175"/>
                  </a:lnTo>
                  <a:lnTo>
                    <a:pt x="555625" y="676275"/>
                  </a:lnTo>
                  <a:lnTo>
                    <a:pt x="514350" y="736600"/>
                  </a:lnTo>
                  <a:lnTo>
                    <a:pt x="454025" y="628650"/>
                  </a:lnTo>
                  <a:lnTo>
                    <a:pt x="342900" y="501650"/>
                  </a:lnTo>
                  <a:lnTo>
                    <a:pt x="288925" y="355600"/>
                  </a:lnTo>
                  <a:lnTo>
                    <a:pt x="304800" y="304800"/>
                  </a:lnTo>
                  <a:lnTo>
                    <a:pt x="282575" y="231775"/>
                  </a:lnTo>
                  <a:lnTo>
                    <a:pt x="209550" y="184150"/>
                  </a:lnTo>
                  <a:lnTo>
                    <a:pt x="200025" y="127000"/>
                  </a:lnTo>
                  <a:lnTo>
                    <a:pt x="225425" y="95250"/>
                  </a:lnTo>
                  <a:lnTo>
                    <a:pt x="276225" y="120650"/>
                  </a:lnTo>
                  <a:lnTo>
                    <a:pt x="320675" y="73025"/>
                  </a:lnTo>
                  <a:lnTo>
                    <a:pt x="260350" y="15875"/>
                  </a:lnTo>
                  <a:lnTo>
                    <a:pt x="180975" y="0"/>
                  </a:lnTo>
                  <a:close/>
                </a:path>
              </a:pathLst>
            </a:custGeom>
            <a:solidFill>
              <a:schemeClr val="accent1"/>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23"/>
            <p:cNvGrpSpPr/>
            <p:nvPr/>
          </p:nvGrpSpPr>
          <p:grpSpPr>
            <a:xfrm>
              <a:off x="4038600" y="933450"/>
              <a:ext cx="2371725" cy="1809750"/>
              <a:chOff x="4038600" y="933450"/>
              <a:chExt cx="2371725" cy="1809750"/>
            </a:xfrm>
          </p:grpSpPr>
          <p:sp>
            <p:nvSpPr>
              <p:cNvPr id="15" name="TextBox 14"/>
              <p:cNvSpPr txBox="1"/>
              <p:nvPr/>
            </p:nvSpPr>
            <p:spPr>
              <a:xfrm>
                <a:off x="4962525" y="933450"/>
                <a:ext cx="1447800" cy="1200329"/>
              </a:xfrm>
              <a:prstGeom prst="rect">
                <a:avLst/>
              </a:prstGeom>
              <a:noFill/>
            </p:spPr>
            <p:txBody>
              <a:bodyPr wrap="square" rtlCol="0">
                <a:spAutoFit/>
              </a:bodyPr>
              <a:lstStyle/>
              <a:p>
                <a:r>
                  <a:rPr lang="en-US" sz="2400" b="1" dirty="0" smtClean="0">
                    <a:solidFill>
                      <a:schemeClr val="accent1"/>
                    </a:solidFill>
                  </a:rPr>
                  <a:t>CVFPP Study Area</a:t>
                </a:r>
                <a:endParaRPr lang="en-US" sz="2400" b="1" dirty="0">
                  <a:solidFill>
                    <a:schemeClr val="accent1"/>
                  </a:solidFill>
                </a:endParaRPr>
              </a:p>
            </p:txBody>
          </p:sp>
          <p:cxnSp>
            <p:nvCxnSpPr>
              <p:cNvPr id="16" name="Straight Arrow Connector 15"/>
              <p:cNvCxnSpPr/>
              <p:nvPr/>
            </p:nvCxnSpPr>
            <p:spPr>
              <a:xfrm flipH="1">
                <a:off x="4038600" y="1971675"/>
                <a:ext cx="962025" cy="771525"/>
              </a:xfrm>
              <a:prstGeom prst="straightConnector1">
                <a:avLst/>
              </a:prstGeom>
              <a:ln w="635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grpSp>
      <p:sp>
        <p:nvSpPr>
          <p:cNvPr id="17" name="Content Placeholder 16"/>
          <p:cNvSpPr>
            <a:spLocks noGrp="1"/>
          </p:cNvSpPr>
          <p:nvPr>
            <p:ph idx="1"/>
          </p:nvPr>
        </p:nvSpPr>
        <p:spPr>
          <a:xfrm>
            <a:off x="0" y="1828800"/>
            <a:ext cx="4038600" cy="4449763"/>
          </a:xfrm>
        </p:spPr>
        <p:txBody>
          <a:bodyPr/>
          <a:lstStyle/>
          <a:p>
            <a:r>
              <a:rPr lang="en-US" dirty="0" smtClean="0"/>
              <a:t>Central Valley</a:t>
            </a:r>
          </a:p>
          <a:p>
            <a:pPr lvl="1"/>
            <a:r>
              <a:rPr lang="en-US" dirty="0" smtClean="0"/>
              <a:t>CVFPP</a:t>
            </a:r>
          </a:p>
          <a:p>
            <a:r>
              <a:rPr lang="en-US" dirty="0" smtClean="0"/>
              <a:t>Statewide</a:t>
            </a:r>
          </a:p>
          <a:p>
            <a:pPr lvl="1"/>
            <a:r>
              <a:rPr lang="en-US" dirty="0" smtClean="0"/>
              <a:t>Flood Future Report</a:t>
            </a:r>
          </a:p>
          <a:p>
            <a:pPr lvl="1"/>
            <a:r>
              <a:rPr lang="en-US" dirty="0" smtClean="0"/>
              <a:t>California Water Plan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is </a:t>
            </a:r>
            <a:r>
              <a:rPr lang="en-US" dirty="0"/>
              <a:t>a</a:t>
            </a:r>
            <a:r>
              <a:rPr lang="en-US" dirty="0" smtClean="0"/>
              <a:t>t </a:t>
            </a:r>
            <a:r>
              <a:rPr lang="en-US" dirty="0"/>
              <a:t>r</a:t>
            </a:r>
            <a:r>
              <a:rPr lang="en-US" dirty="0" smtClean="0"/>
              <a:t>isk </a:t>
            </a:r>
            <a:r>
              <a:rPr lang="en-US" dirty="0"/>
              <a:t>f</a:t>
            </a:r>
            <a:r>
              <a:rPr lang="en-US" dirty="0" smtClean="0"/>
              <a:t>or </a:t>
            </a:r>
            <a:r>
              <a:rPr lang="en-US" dirty="0"/>
              <a:t>c</a:t>
            </a:r>
            <a:r>
              <a:rPr lang="en-US" dirty="0" smtClean="0"/>
              <a:t>atastrophic flooding!</a:t>
            </a:r>
            <a:endParaRPr lang="en-US" dirty="0"/>
          </a:p>
        </p:txBody>
      </p:sp>
      <p:sp>
        <p:nvSpPr>
          <p:cNvPr id="3" name="Content Placeholder 2"/>
          <p:cNvSpPr>
            <a:spLocks noGrp="1"/>
          </p:cNvSpPr>
          <p:nvPr>
            <p:ph idx="1"/>
          </p:nvPr>
        </p:nvSpPr>
        <p:spPr>
          <a:xfrm>
            <a:off x="228600" y="2057400"/>
            <a:ext cx="3657600" cy="4114800"/>
          </a:xfrm>
        </p:spPr>
        <p:txBody>
          <a:bodyPr>
            <a:normAutofit fontScale="92500" lnSpcReduction="10000"/>
          </a:bodyPr>
          <a:lstStyle/>
          <a:p>
            <a:pPr>
              <a:spcAft>
                <a:spcPts val="600"/>
              </a:spcAft>
            </a:pPr>
            <a:r>
              <a:rPr lang="en-US" sz="2600" dirty="0" smtClean="0"/>
              <a:t>Devastating impacts to California and the nation</a:t>
            </a:r>
          </a:p>
          <a:p>
            <a:pPr>
              <a:spcAft>
                <a:spcPts val="600"/>
              </a:spcAft>
            </a:pPr>
            <a:r>
              <a:rPr lang="en-US" sz="2600" dirty="0" smtClean="0"/>
              <a:t>1 in 5 Californians are exposed to flooding</a:t>
            </a:r>
          </a:p>
          <a:p>
            <a:pPr>
              <a:spcAft>
                <a:spcPts val="600"/>
              </a:spcAft>
            </a:pPr>
            <a:r>
              <a:rPr lang="en-US" sz="2600" dirty="0" smtClean="0"/>
              <a:t>$580B in assets are exposed to flooding</a:t>
            </a:r>
          </a:p>
          <a:p>
            <a:pPr>
              <a:spcAft>
                <a:spcPts val="600"/>
              </a:spcAft>
            </a:pPr>
            <a:r>
              <a:rPr lang="en-US" sz="2600" dirty="0" smtClean="0"/>
              <a:t>Every county has experienced a Federally declared flood disaster in the last 20 years</a:t>
            </a:r>
          </a:p>
        </p:txBody>
      </p:sp>
      <p:sp>
        <p:nvSpPr>
          <p:cNvPr id="4" name="Slide Number Placeholder 3"/>
          <p:cNvSpPr>
            <a:spLocks noGrp="1"/>
          </p:cNvSpPr>
          <p:nvPr>
            <p:ph type="sldNum" sz="quarter" idx="12"/>
          </p:nvPr>
        </p:nvSpPr>
        <p:spPr/>
        <p:txBody>
          <a:bodyPr/>
          <a:lstStyle/>
          <a:p>
            <a:fld id="{35242AED-0B9E-4B09-8CBE-F1739E9D15CD}" type="slidenum">
              <a:rPr lang="en-US" smtClean="0"/>
              <a:pPr/>
              <a:t>5</a:t>
            </a:fld>
            <a:endParaRPr lang="en-US" dirty="0"/>
          </a:p>
        </p:txBody>
      </p:sp>
      <p:pic>
        <p:nvPicPr>
          <p:cNvPr id="5" name="Picture 4" descr="BouquetCynRd_01.jpg"/>
          <p:cNvPicPr>
            <a:picLocks noChangeAspect="1"/>
          </p:cNvPicPr>
          <p:nvPr/>
        </p:nvPicPr>
        <p:blipFill>
          <a:blip r:embed="rId3" cstate="print"/>
          <a:stretch>
            <a:fillRect/>
          </a:stretch>
        </p:blipFill>
        <p:spPr>
          <a:xfrm>
            <a:off x="4090048" y="2209800"/>
            <a:ext cx="4671526" cy="3505200"/>
          </a:xfrm>
          <a:prstGeom prst="rect">
            <a:avLst/>
          </a:prstGeom>
          <a:ln w="38100">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900" dirty="0" smtClean="0"/>
              <a:t>California experiences </a:t>
            </a:r>
            <a:r>
              <a:rPr lang="en-US" sz="2900" dirty="0"/>
              <a:t>m</a:t>
            </a:r>
            <a:r>
              <a:rPr lang="en-US" sz="2900" dirty="0" smtClean="0"/>
              <a:t>any </a:t>
            </a:r>
            <a:r>
              <a:rPr lang="en-US" sz="2900" dirty="0"/>
              <a:t>t</a:t>
            </a:r>
            <a:r>
              <a:rPr lang="en-US" sz="2900" dirty="0" smtClean="0"/>
              <a:t>ypes </a:t>
            </a:r>
            <a:r>
              <a:rPr lang="en-US" sz="2900" dirty="0"/>
              <a:t>o</a:t>
            </a:r>
            <a:r>
              <a:rPr lang="en-US" sz="2900" dirty="0" smtClean="0"/>
              <a:t>f </a:t>
            </a:r>
            <a:r>
              <a:rPr lang="en-US" sz="2900" dirty="0"/>
              <a:t>f</a:t>
            </a:r>
            <a:r>
              <a:rPr lang="en-US" sz="2900" dirty="0" smtClean="0"/>
              <a:t>looding</a:t>
            </a:r>
            <a:endParaRPr lang="en-US" sz="29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6</a:t>
            </a:fld>
            <a:endParaRPr lang="en-US" dirty="0"/>
          </a:p>
        </p:txBody>
      </p:sp>
      <p:sp>
        <p:nvSpPr>
          <p:cNvPr id="6" name="TextBox 5"/>
          <p:cNvSpPr txBox="1"/>
          <p:nvPr/>
        </p:nvSpPr>
        <p:spPr>
          <a:xfrm>
            <a:off x="1676400" y="5410200"/>
            <a:ext cx="1981200" cy="923330"/>
          </a:xfrm>
          <a:prstGeom prst="rect">
            <a:avLst/>
          </a:prstGeom>
          <a:solidFill>
            <a:schemeClr val="bg1"/>
          </a:solidFill>
        </p:spPr>
        <p:txBody>
          <a:bodyPr wrap="square" rtlCol="0">
            <a:spAutoFit/>
          </a:bodyPr>
          <a:lstStyle/>
          <a:p>
            <a:r>
              <a:rPr lang="en-US" dirty="0" smtClean="0"/>
              <a:t>    </a:t>
            </a:r>
          </a:p>
          <a:p>
            <a:endParaRPr lang="en-US" dirty="0" smtClean="0"/>
          </a:p>
          <a:p>
            <a:endParaRPr lang="en-US" dirty="0"/>
          </a:p>
        </p:txBody>
      </p:sp>
      <p:sp>
        <p:nvSpPr>
          <p:cNvPr id="7" name="Rectangle 6"/>
          <p:cNvSpPr/>
          <p:nvPr/>
        </p:nvSpPr>
        <p:spPr>
          <a:xfrm>
            <a:off x="838200" y="5486400"/>
            <a:ext cx="2362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ypes_of_Flooding_v7_PPT.png"/>
          <p:cNvPicPr>
            <a:picLocks noChangeAspect="1"/>
          </p:cNvPicPr>
          <p:nvPr/>
        </p:nvPicPr>
        <p:blipFill>
          <a:blip r:embed="rId3" cstate="print"/>
          <a:srcRect t="1617" b="2890"/>
          <a:stretch>
            <a:fillRect/>
          </a:stretch>
        </p:blipFill>
        <p:spPr>
          <a:xfrm>
            <a:off x="1211573" y="533400"/>
            <a:ext cx="6720854" cy="5715000"/>
          </a:xfrm>
          <a:prstGeom prst="rect">
            <a:avLst/>
          </a:prstGeom>
        </p:spPr>
      </p:pic>
      <p:sp>
        <p:nvSpPr>
          <p:cNvPr id="13" name="TextBox 12"/>
          <p:cNvSpPr txBox="1"/>
          <p:nvPr/>
        </p:nvSpPr>
        <p:spPr>
          <a:xfrm>
            <a:off x="914400" y="5410200"/>
            <a:ext cx="2438400" cy="646331"/>
          </a:xfrm>
          <a:prstGeom prst="rect">
            <a:avLst/>
          </a:prstGeom>
          <a:solidFill>
            <a:schemeClr val="bg1"/>
          </a:solidFill>
        </p:spPr>
        <p:txBody>
          <a:bodyPr wrap="square" rtlCol="0">
            <a:spAutoFit/>
          </a:bodyPr>
          <a:lstStyle/>
          <a:p>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900" dirty="0" smtClean="0"/>
              <a:t>7.3 million Californians live in floodplains</a:t>
            </a:r>
            <a:endParaRPr lang="en-US" sz="29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7</a:t>
            </a:fld>
            <a:endParaRPr lang="en-US" dirty="0"/>
          </a:p>
        </p:txBody>
      </p:sp>
      <p:grpSp>
        <p:nvGrpSpPr>
          <p:cNvPr id="2" name="Group 8"/>
          <p:cNvGrpSpPr/>
          <p:nvPr/>
        </p:nvGrpSpPr>
        <p:grpSpPr>
          <a:xfrm>
            <a:off x="914400" y="485001"/>
            <a:ext cx="7670054" cy="5915799"/>
            <a:chOff x="914400" y="485001"/>
            <a:chExt cx="7670054" cy="5915799"/>
          </a:xfrm>
        </p:grpSpPr>
        <p:sp>
          <p:nvSpPr>
            <p:cNvPr id="6" name="TextBox 5"/>
            <p:cNvSpPr txBox="1"/>
            <p:nvPr/>
          </p:nvSpPr>
          <p:spPr>
            <a:xfrm>
              <a:off x="6364872" y="485001"/>
              <a:ext cx="2219582" cy="276999"/>
            </a:xfrm>
            <a:prstGeom prst="rect">
              <a:avLst/>
            </a:prstGeom>
            <a:noFill/>
          </p:spPr>
          <p:txBody>
            <a:bodyPr wrap="none" rtlCol="0">
              <a:spAutoFit/>
            </a:bodyPr>
            <a:lstStyle/>
            <a:p>
              <a:r>
                <a:rPr lang="en-US" sz="1200" b="1" dirty="0" smtClean="0"/>
                <a:t>Number of People in Floodplain</a:t>
              </a:r>
              <a:endParaRPr lang="en-US" sz="1200" b="1" dirty="0"/>
            </a:p>
          </p:txBody>
        </p:sp>
        <p:pic>
          <p:nvPicPr>
            <p:cNvPr id="8" name="Picture 7" descr="POPULATION_v3.png"/>
            <p:cNvPicPr>
              <a:picLocks noChangeAspect="1"/>
            </p:cNvPicPr>
            <p:nvPr/>
          </p:nvPicPr>
          <p:blipFill>
            <a:blip r:embed="rId3" cstate="print"/>
            <a:stretch>
              <a:fillRect/>
            </a:stretch>
          </p:blipFill>
          <p:spPr>
            <a:xfrm>
              <a:off x="914400" y="738350"/>
              <a:ext cx="7162800" cy="5662450"/>
            </a:xfrm>
            <a:prstGeom prst="rect">
              <a:avLst/>
            </a:prstGeom>
          </p:spPr>
        </p:pic>
        <p:sp>
          <p:nvSpPr>
            <p:cNvPr id="7" name="TextBox 6"/>
            <p:cNvSpPr txBox="1"/>
            <p:nvPr/>
          </p:nvSpPr>
          <p:spPr>
            <a:xfrm>
              <a:off x="6350445" y="1752600"/>
              <a:ext cx="1726755" cy="261610"/>
            </a:xfrm>
            <a:prstGeom prst="rect">
              <a:avLst/>
            </a:prstGeom>
            <a:noFill/>
          </p:spPr>
          <p:txBody>
            <a:bodyPr wrap="none" rtlCol="0">
              <a:spAutoFit/>
            </a:bodyPr>
            <a:lstStyle/>
            <a:p>
              <a:r>
                <a:rPr lang="en-US" sz="1100" b="1" dirty="0" smtClean="0">
                  <a:latin typeface="Arial Narrow" pitchFamily="34" charset="0"/>
                </a:rPr>
                <a:t>Statewide Total = 7.3 million</a:t>
              </a:r>
              <a:endParaRPr lang="en-US" sz="1100" b="1" dirty="0">
                <a:latin typeface="Arial Narrow" pitchFamily="34" charset="0"/>
              </a:endParaRPr>
            </a:p>
          </p:txBody>
        </p:sp>
      </p:grpSp>
      <p:pic>
        <p:nvPicPr>
          <p:cNvPr id="12" name="Picture 11" descr="PEOPLE_cropped.png"/>
          <p:cNvPicPr>
            <a:picLocks noChangeAspect="1"/>
          </p:cNvPicPr>
          <p:nvPr/>
        </p:nvPicPr>
        <p:blipFill>
          <a:blip r:embed="rId4" cstate="print"/>
          <a:srcRect l="947"/>
          <a:stretch>
            <a:fillRect/>
          </a:stretch>
        </p:blipFill>
        <p:spPr>
          <a:xfrm>
            <a:off x="6315075" y="1981200"/>
            <a:ext cx="1873898" cy="1198627"/>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914400" y="485001"/>
            <a:ext cx="7670054" cy="5915799"/>
            <a:chOff x="914400" y="485001"/>
            <a:chExt cx="7670054" cy="5915799"/>
          </a:xfrm>
        </p:grpSpPr>
        <p:sp>
          <p:nvSpPr>
            <p:cNvPr id="24" name="TextBox 23"/>
            <p:cNvSpPr txBox="1"/>
            <p:nvPr/>
          </p:nvSpPr>
          <p:spPr>
            <a:xfrm>
              <a:off x="6364872" y="485001"/>
              <a:ext cx="2219582" cy="276999"/>
            </a:xfrm>
            <a:prstGeom prst="rect">
              <a:avLst/>
            </a:prstGeom>
            <a:noFill/>
          </p:spPr>
          <p:txBody>
            <a:bodyPr wrap="none" rtlCol="0">
              <a:spAutoFit/>
            </a:bodyPr>
            <a:lstStyle/>
            <a:p>
              <a:r>
                <a:rPr lang="en-US" sz="1200" b="1" dirty="0" smtClean="0"/>
                <a:t>Number of People in Floodplain</a:t>
              </a:r>
              <a:endParaRPr lang="en-US" sz="1200" b="1" dirty="0"/>
            </a:p>
          </p:txBody>
        </p:sp>
        <p:pic>
          <p:nvPicPr>
            <p:cNvPr id="25" name="Picture 24" descr="POPULATION_v3.png"/>
            <p:cNvPicPr>
              <a:picLocks noChangeAspect="1"/>
            </p:cNvPicPr>
            <p:nvPr/>
          </p:nvPicPr>
          <p:blipFill>
            <a:blip r:embed="rId3" cstate="print"/>
            <a:stretch>
              <a:fillRect/>
            </a:stretch>
          </p:blipFill>
          <p:spPr>
            <a:xfrm>
              <a:off x="914400" y="738350"/>
              <a:ext cx="7162800" cy="5662450"/>
            </a:xfrm>
            <a:prstGeom prst="rect">
              <a:avLst/>
            </a:prstGeom>
          </p:spPr>
        </p:pic>
        <p:sp>
          <p:nvSpPr>
            <p:cNvPr id="27" name="TextBox 26"/>
            <p:cNvSpPr txBox="1"/>
            <p:nvPr/>
          </p:nvSpPr>
          <p:spPr>
            <a:xfrm>
              <a:off x="6350445" y="1752600"/>
              <a:ext cx="1726755" cy="261610"/>
            </a:xfrm>
            <a:prstGeom prst="rect">
              <a:avLst/>
            </a:prstGeom>
            <a:noFill/>
          </p:spPr>
          <p:txBody>
            <a:bodyPr wrap="none" rtlCol="0">
              <a:spAutoFit/>
            </a:bodyPr>
            <a:lstStyle/>
            <a:p>
              <a:r>
                <a:rPr lang="en-US" sz="1100" b="1" dirty="0" smtClean="0">
                  <a:latin typeface="Arial Narrow" pitchFamily="34" charset="0"/>
                </a:rPr>
                <a:t>Statewide Total = 7.3 million</a:t>
              </a:r>
              <a:endParaRPr lang="en-US" sz="1100" b="1" dirty="0">
                <a:latin typeface="Arial Narrow" pitchFamily="34" charset="0"/>
              </a:endParaRPr>
            </a:p>
          </p:txBody>
        </p:sp>
      </p:grpSp>
      <p:sp>
        <p:nvSpPr>
          <p:cNvPr id="3" name="Title 2"/>
          <p:cNvSpPr>
            <a:spLocks noGrp="1"/>
          </p:cNvSpPr>
          <p:nvPr>
            <p:ph type="title"/>
          </p:nvPr>
        </p:nvSpPr>
        <p:spPr/>
        <p:txBody>
          <a:bodyPr>
            <a:noAutofit/>
          </a:bodyPr>
          <a:lstStyle/>
          <a:p>
            <a:r>
              <a:rPr lang="en-US" sz="2900" dirty="0" smtClean="0"/>
              <a:t>7.3 million Californians live in floodplains</a:t>
            </a:r>
            <a:endParaRPr lang="en-US" sz="29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8</a:t>
            </a:fld>
            <a:endParaRPr lang="en-US" dirty="0"/>
          </a:p>
        </p:txBody>
      </p:sp>
      <p:sp>
        <p:nvSpPr>
          <p:cNvPr id="22" name="Rectangle 21"/>
          <p:cNvSpPr/>
          <p:nvPr/>
        </p:nvSpPr>
        <p:spPr>
          <a:xfrm>
            <a:off x="342900" y="990600"/>
            <a:ext cx="5715000" cy="5105400"/>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34449117.jpg"/>
          <p:cNvPicPr>
            <a:picLocks noChangeAspect="1"/>
          </p:cNvPicPr>
          <p:nvPr/>
        </p:nvPicPr>
        <p:blipFill>
          <a:blip r:embed="rId4" cstate="print"/>
          <a:srcRect l="389" t="4653" b="12095"/>
          <a:stretch>
            <a:fillRect/>
          </a:stretch>
        </p:blipFill>
        <p:spPr>
          <a:xfrm>
            <a:off x="1263721" y="1447800"/>
            <a:ext cx="4535995" cy="3791978"/>
          </a:xfrm>
          <a:prstGeom prst="rect">
            <a:avLst/>
          </a:prstGeom>
        </p:spPr>
      </p:pic>
      <p:sp>
        <p:nvSpPr>
          <p:cNvPr id="13" name="TextBox 12"/>
          <p:cNvSpPr txBox="1"/>
          <p:nvPr/>
        </p:nvSpPr>
        <p:spPr>
          <a:xfrm rot="16200000">
            <a:off x="-659811" y="3354725"/>
            <a:ext cx="2724977" cy="338554"/>
          </a:xfrm>
          <a:prstGeom prst="rect">
            <a:avLst/>
          </a:prstGeom>
          <a:noFill/>
        </p:spPr>
        <p:txBody>
          <a:bodyPr wrap="none" rtlCol="0">
            <a:spAutoFit/>
          </a:bodyPr>
          <a:lstStyle/>
          <a:p>
            <a:r>
              <a:rPr lang="en-US" sz="1600" b="1" dirty="0" smtClean="0">
                <a:solidFill>
                  <a:schemeClr val="bg1">
                    <a:lumMod val="50000"/>
                  </a:schemeClr>
                </a:solidFill>
              </a:rPr>
              <a:t>Exposed Population (Millions)</a:t>
            </a:r>
            <a:endParaRPr lang="en-US" sz="1600" b="1" dirty="0">
              <a:solidFill>
                <a:schemeClr val="bg1">
                  <a:lumMod val="50000"/>
                </a:schemeClr>
              </a:solidFill>
            </a:endParaRPr>
          </a:p>
        </p:txBody>
      </p:sp>
      <p:sp>
        <p:nvSpPr>
          <p:cNvPr id="14" name="TextBox 13"/>
          <p:cNvSpPr txBox="1"/>
          <p:nvPr/>
        </p:nvSpPr>
        <p:spPr>
          <a:xfrm>
            <a:off x="866239" y="1694251"/>
            <a:ext cx="415563" cy="3724096"/>
          </a:xfrm>
          <a:prstGeom prst="rect">
            <a:avLst/>
          </a:prstGeom>
          <a:noFill/>
        </p:spPr>
        <p:txBody>
          <a:bodyPr wrap="none" rtlCol="0">
            <a:spAutoFit/>
          </a:bodyPr>
          <a:lstStyle/>
          <a:p>
            <a:pPr algn="r">
              <a:spcBef>
                <a:spcPts val="7200"/>
              </a:spcBef>
            </a:pPr>
            <a:r>
              <a:rPr lang="en-US" sz="1400" b="1" dirty="0" smtClean="0">
                <a:solidFill>
                  <a:schemeClr val="bg1">
                    <a:lumMod val="50000"/>
                  </a:schemeClr>
                </a:solidFill>
              </a:rPr>
              <a:t>1.5</a:t>
            </a:r>
          </a:p>
          <a:p>
            <a:pPr algn="r">
              <a:spcBef>
                <a:spcPts val="7200"/>
              </a:spcBef>
            </a:pPr>
            <a:r>
              <a:rPr lang="en-US" sz="1400" b="1" dirty="0" smtClean="0">
                <a:solidFill>
                  <a:schemeClr val="bg1">
                    <a:lumMod val="50000"/>
                  </a:schemeClr>
                </a:solidFill>
              </a:rPr>
              <a:t>1.0</a:t>
            </a:r>
          </a:p>
          <a:p>
            <a:pPr algn="r">
              <a:spcBef>
                <a:spcPts val="7200"/>
              </a:spcBef>
            </a:pPr>
            <a:r>
              <a:rPr lang="en-US" sz="1400" b="1" dirty="0" smtClean="0">
                <a:solidFill>
                  <a:schemeClr val="bg1">
                    <a:lumMod val="50000"/>
                  </a:schemeClr>
                </a:solidFill>
              </a:rPr>
              <a:t>0.5</a:t>
            </a:r>
          </a:p>
          <a:p>
            <a:pPr algn="r">
              <a:spcBef>
                <a:spcPts val="7200"/>
              </a:spcBef>
            </a:pPr>
            <a:r>
              <a:rPr lang="en-US" sz="1400" b="1" dirty="0" smtClean="0">
                <a:solidFill>
                  <a:schemeClr val="bg1">
                    <a:lumMod val="50000"/>
                  </a:schemeClr>
                </a:solidFill>
              </a:rPr>
              <a:t>0.0</a:t>
            </a:r>
            <a:endParaRPr lang="en-US" sz="1400" b="1" dirty="0">
              <a:solidFill>
                <a:schemeClr val="bg1">
                  <a:lumMod val="50000"/>
                </a:schemeClr>
              </a:solidFill>
            </a:endParaRPr>
          </a:p>
        </p:txBody>
      </p:sp>
      <p:sp>
        <p:nvSpPr>
          <p:cNvPr id="15" name="Rectangle 14"/>
          <p:cNvSpPr/>
          <p:nvPr/>
        </p:nvSpPr>
        <p:spPr>
          <a:xfrm>
            <a:off x="1454010" y="3733800"/>
            <a:ext cx="1102874" cy="1507850"/>
          </a:xfrm>
          <a:prstGeom prst="rect">
            <a:avLst/>
          </a:prstGeom>
          <a:solidFill>
            <a:srgbClr val="99663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924509" y="2209800"/>
            <a:ext cx="1102874" cy="3031851"/>
          </a:xfrm>
          <a:prstGeom prst="rect">
            <a:avLst/>
          </a:prstGeom>
          <a:solidFill>
            <a:srgbClr val="99663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95008" y="2209800"/>
            <a:ext cx="1102874" cy="3031851"/>
          </a:xfrm>
          <a:prstGeom prst="rect">
            <a:avLst/>
          </a:prstGeom>
          <a:solidFill>
            <a:srgbClr val="99663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1600" y="5318444"/>
            <a:ext cx="1295400" cy="307777"/>
          </a:xfrm>
          <a:prstGeom prst="rect">
            <a:avLst/>
          </a:prstGeom>
          <a:noFill/>
        </p:spPr>
        <p:txBody>
          <a:bodyPr wrap="square" rtlCol="0">
            <a:spAutoFit/>
          </a:bodyPr>
          <a:lstStyle/>
          <a:p>
            <a:pPr algn="ctr"/>
            <a:r>
              <a:rPr lang="en-US" sz="1400" b="1" dirty="0" smtClean="0">
                <a:solidFill>
                  <a:schemeClr val="bg1">
                    <a:lumMod val="50000"/>
                  </a:schemeClr>
                </a:solidFill>
              </a:rPr>
              <a:t>Santa Clara</a:t>
            </a:r>
            <a:endParaRPr lang="en-US" sz="1400" b="1" dirty="0">
              <a:solidFill>
                <a:schemeClr val="bg1">
                  <a:lumMod val="50000"/>
                </a:schemeClr>
              </a:solidFill>
            </a:endParaRPr>
          </a:p>
        </p:txBody>
      </p:sp>
      <p:sp>
        <p:nvSpPr>
          <p:cNvPr id="19" name="TextBox 18"/>
          <p:cNvSpPr txBox="1"/>
          <p:nvPr/>
        </p:nvSpPr>
        <p:spPr>
          <a:xfrm>
            <a:off x="2627818" y="5318444"/>
            <a:ext cx="1715582" cy="307777"/>
          </a:xfrm>
          <a:prstGeom prst="rect">
            <a:avLst/>
          </a:prstGeom>
          <a:noFill/>
        </p:spPr>
        <p:txBody>
          <a:bodyPr wrap="square" rtlCol="0">
            <a:spAutoFit/>
          </a:bodyPr>
          <a:lstStyle/>
          <a:p>
            <a:pPr algn="ctr"/>
            <a:r>
              <a:rPr lang="en-US" sz="1400" b="1" dirty="0" smtClean="0">
                <a:solidFill>
                  <a:schemeClr val="bg1">
                    <a:lumMod val="50000"/>
                  </a:schemeClr>
                </a:solidFill>
              </a:rPr>
              <a:t>Orange</a:t>
            </a:r>
            <a:endParaRPr lang="en-US" sz="1400" b="1" dirty="0">
              <a:solidFill>
                <a:schemeClr val="bg1">
                  <a:lumMod val="50000"/>
                </a:schemeClr>
              </a:solidFill>
            </a:endParaRPr>
          </a:p>
        </p:txBody>
      </p:sp>
      <p:sp>
        <p:nvSpPr>
          <p:cNvPr id="20" name="TextBox 19"/>
          <p:cNvSpPr txBox="1"/>
          <p:nvPr/>
        </p:nvSpPr>
        <p:spPr>
          <a:xfrm>
            <a:off x="4149925" y="5318444"/>
            <a:ext cx="1593041" cy="307777"/>
          </a:xfrm>
          <a:prstGeom prst="rect">
            <a:avLst/>
          </a:prstGeom>
          <a:noFill/>
        </p:spPr>
        <p:txBody>
          <a:bodyPr wrap="square" rtlCol="0">
            <a:spAutoFit/>
          </a:bodyPr>
          <a:lstStyle/>
          <a:p>
            <a:pPr algn="ctr"/>
            <a:r>
              <a:rPr lang="en-US" sz="1400" b="1" dirty="0" smtClean="0">
                <a:solidFill>
                  <a:schemeClr val="bg1">
                    <a:lumMod val="50000"/>
                  </a:schemeClr>
                </a:solidFill>
              </a:rPr>
              <a:t>Los Angeles</a:t>
            </a:r>
            <a:endParaRPr lang="en-US" sz="1400" b="1" dirty="0">
              <a:solidFill>
                <a:schemeClr val="bg1">
                  <a:lumMod val="50000"/>
                </a:schemeClr>
              </a:solidFill>
            </a:endParaRPr>
          </a:p>
        </p:txBody>
      </p:sp>
      <p:sp>
        <p:nvSpPr>
          <p:cNvPr id="26" name="Freeform 25"/>
          <p:cNvSpPr/>
          <p:nvPr/>
        </p:nvSpPr>
        <p:spPr>
          <a:xfrm>
            <a:off x="1245797" y="5247338"/>
            <a:ext cx="4469203" cy="45719"/>
          </a:xfrm>
          <a:custGeom>
            <a:avLst/>
            <a:gdLst>
              <a:gd name="connsiteX0" fmla="*/ 0 w 2848397"/>
              <a:gd name="connsiteY0" fmla="*/ 0 h 0"/>
              <a:gd name="connsiteX1" fmla="*/ 2848397 w 2848397"/>
              <a:gd name="connsiteY1" fmla="*/ 0 h 0"/>
            </a:gdLst>
            <a:ahLst/>
            <a:cxnLst>
              <a:cxn ang="0">
                <a:pos x="connsiteX0" y="connsiteY0"/>
              </a:cxn>
              <a:cxn ang="0">
                <a:pos x="connsiteX1" y="connsiteY1"/>
              </a:cxn>
            </a:cxnLst>
            <a:rect l="l" t="t" r="r" b="b"/>
            <a:pathLst>
              <a:path w="2848397">
                <a:moveTo>
                  <a:pt x="0" y="0"/>
                </a:moveTo>
                <a:lnTo>
                  <a:pt x="2848397" y="0"/>
                </a:lnTo>
              </a:path>
            </a:pathLst>
          </a:cu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914400" y="485001"/>
            <a:ext cx="7670054" cy="5915799"/>
            <a:chOff x="914400" y="485001"/>
            <a:chExt cx="7670054" cy="5915799"/>
          </a:xfrm>
        </p:grpSpPr>
        <p:sp>
          <p:nvSpPr>
            <p:cNvPr id="24" name="TextBox 23"/>
            <p:cNvSpPr txBox="1"/>
            <p:nvPr/>
          </p:nvSpPr>
          <p:spPr>
            <a:xfrm>
              <a:off x="6364872" y="485001"/>
              <a:ext cx="2219582" cy="276999"/>
            </a:xfrm>
            <a:prstGeom prst="rect">
              <a:avLst/>
            </a:prstGeom>
            <a:noFill/>
          </p:spPr>
          <p:txBody>
            <a:bodyPr wrap="none" rtlCol="0">
              <a:spAutoFit/>
            </a:bodyPr>
            <a:lstStyle/>
            <a:p>
              <a:r>
                <a:rPr lang="en-US" sz="1200" b="1" dirty="0" smtClean="0"/>
                <a:t>Number of People in Floodplain</a:t>
              </a:r>
              <a:endParaRPr lang="en-US" sz="1200" b="1" dirty="0"/>
            </a:p>
          </p:txBody>
        </p:sp>
        <p:pic>
          <p:nvPicPr>
            <p:cNvPr id="25" name="Picture 24" descr="POPULATION_v3.png"/>
            <p:cNvPicPr>
              <a:picLocks noChangeAspect="1"/>
            </p:cNvPicPr>
            <p:nvPr/>
          </p:nvPicPr>
          <p:blipFill>
            <a:blip r:embed="rId3" cstate="print"/>
            <a:stretch>
              <a:fillRect/>
            </a:stretch>
          </p:blipFill>
          <p:spPr>
            <a:xfrm>
              <a:off x="914400" y="738350"/>
              <a:ext cx="7162800" cy="5662450"/>
            </a:xfrm>
            <a:prstGeom prst="rect">
              <a:avLst/>
            </a:prstGeom>
          </p:spPr>
        </p:pic>
        <p:sp>
          <p:nvSpPr>
            <p:cNvPr id="26" name="TextBox 25"/>
            <p:cNvSpPr txBox="1"/>
            <p:nvPr/>
          </p:nvSpPr>
          <p:spPr>
            <a:xfrm>
              <a:off x="6350445" y="1752600"/>
              <a:ext cx="1726755" cy="261610"/>
            </a:xfrm>
            <a:prstGeom prst="rect">
              <a:avLst/>
            </a:prstGeom>
            <a:noFill/>
          </p:spPr>
          <p:txBody>
            <a:bodyPr wrap="none" rtlCol="0">
              <a:spAutoFit/>
            </a:bodyPr>
            <a:lstStyle/>
            <a:p>
              <a:r>
                <a:rPr lang="en-US" sz="1100" b="1" dirty="0" smtClean="0">
                  <a:latin typeface="Arial Narrow" pitchFamily="34" charset="0"/>
                </a:rPr>
                <a:t>Statewide Total = 7.3 million</a:t>
              </a:r>
              <a:endParaRPr lang="en-US" sz="1100" b="1" dirty="0">
                <a:latin typeface="Arial Narrow" pitchFamily="34" charset="0"/>
              </a:endParaRPr>
            </a:p>
          </p:txBody>
        </p:sp>
      </p:grpSp>
      <p:sp>
        <p:nvSpPr>
          <p:cNvPr id="22" name="Rectangle 21"/>
          <p:cNvSpPr/>
          <p:nvPr/>
        </p:nvSpPr>
        <p:spPr>
          <a:xfrm>
            <a:off x="342900" y="990600"/>
            <a:ext cx="5715000" cy="5105400"/>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iStock_000002431481Large.jpg"/>
          <p:cNvPicPr>
            <a:picLocks noChangeAspect="1"/>
          </p:cNvPicPr>
          <p:nvPr/>
        </p:nvPicPr>
        <p:blipFill>
          <a:blip r:embed="rId4" cstate="print"/>
          <a:stretch>
            <a:fillRect/>
          </a:stretch>
        </p:blipFill>
        <p:spPr>
          <a:xfrm>
            <a:off x="1273996" y="1479479"/>
            <a:ext cx="4441004" cy="3760341"/>
          </a:xfrm>
          <a:prstGeom prst="rect">
            <a:avLst/>
          </a:prstGeom>
        </p:spPr>
      </p:pic>
      <p:sp>
        <p:nvSpPr>
          <p:cNvPr id="3" name="Title 2"/>
          <p:cNvSpPr>
            <a:spLocks noGrp="1"/>
          </p:cNvSpPr>
          <p:nvPr>
            <p:ph type="title"/>
          </p:nvPr>
        </p:nvSpPr>
        <p:spPr/>
        <p:txBody>
          <a:bodyPr>
            <a:noAutofit/>
          </a:bodyPr>
          <a:lstStyle/>
          <a:p>
            <a:r>
              <a:rPr lang="en-US" sz="2900" dirty="0" smtClean="0"/>
              <a:t>7.3 million Californians live in floodplains</a:t>
            </a:r>
            <a:endParaRPr lang="en-US" sz="2900" dirty="0"/>
          </a:p>
        </p:txBody>
      </p:sp>
      <p:sp>
        <p:nvSpPr>
          <p:cNvPr id="4" name="Slide Number Placeholder 3"/>
          <p:cNvSpPr>
            <a:spLocks noGrp="1"/>
          </p:cNvSpPr>
          <p:nvPr>
            <p:ph type="sldNum" sz="quarter" idx="12"/>
          </p:nvPr>
        </p:nvSpPr>
        <p:spPr/>
        <p:txBody>
          <a:bodyPr/>
          <a:lstStyle/>
          <a:p>
            <a:fld id="{C289E29D-A938-4491-8CF1-0591DCC6ADF4}" type="slidenum">
              <a:rPr lang="en-US" smtClean="0"/>
              <a:pPr/>
              <a:t>9</a:t>
            </a:fld>
            <a:endParaRPr lang="en-US" dirty="0"/>
          </a:p>
        </p:txBody>
      </p:sp>
      <p:sp>
        <p:nvSpPr>
          <p:cNvPr id="13" name="TextBox 12"/>
          <p:cNvSpPr txBox="1"/>
          <p:nvPr/>
        </p:nvSpPr>
        <p:spPr>
          <a:xfrm rot="16200000">
            <a:off x="-642914" y="3354725"/>
            <a:ext cx="2691186" cy="338554"/>
          </a:xfrm>
          <a:prstGeom prst="rect">
            <a:avLst/>
          </a:prstGeom>
          <a:noFill/>
        </p:spPr>
        <p:txBody>
          <a:bodyPr wrap="none" rtlCol="0">
            <a:spAutoFit/>
          </a:bodyPr>
          <a:lstStyle/>
          <a:p>
            <a:r>
              <a:rPr lang="en-US" sz="1600" b="1" dirty="0" smtClean="0">
                <a:solidFill>
                  <a:schemeClr val="bg1">
                    <a:lumMod val="50000"/>
                  </a:schemeClr>
                </a:solidFill>
              </a:rPr>
              <a:t>Exposed Population (Percent)</a:t>
            </a:r>
            <a:endParaRPr lang="en-US" sz="1600" b="1" dirty="0">
              <a:solidFill>
                <a:schemeClr val="bg1">
                  <a:lumMod val="50000"/>
                </a:schemeClr>
              </a:solidFill>
            </a:endParaRPr>
          </a:p>
        </p:txBody>
      </p:sp>
      <p:sp>
        <p:nvSpPr>
          <p:cNvPr id="14" name="TextBox 13"/>
          <p:cNvSpPr txBox="1"/>
          <p:nvPr/>
        </p:nvSpPr>
        <p:spPr>
          <a:xfrm>
            <a:off x="823023" y="1694251"/>
            <a:ext cx="458779" cy="3683060"/>
          </a:xfrm>
          <a:prstGeom prst="rect">
            <a:avLst/>
          </a:prstGeom>
          <a:noFill/>
        </p:spPr>
        <p:txBody>
          <a:bodyPr wrap="none" rtlCol="0">
            <a:spAutoFit/>
          </a:bodyPr>
          <a:lstStyle/>
          <a:p>
            <a:pPr algn="r">
              <a:spcBef>
                <a:spcPts val="4900"/>
              </a:spcBef>
            </a:pPr>
            <a:r>
              <a:rPr lang="en-US" sz="1400" b="1" dirty="0" smtClean="0">
                <a:solidFill>
                  <a:schemeClr val="bg1">
                    <a:lumMod val="50000"/>
                  </a:schemeClr>
                </a:solidFill>
              </a:rPr>
              <a:t>100</a:t>
            </a:r>
          </a:p>
          <a:p>
            <a:pPr algn="r">
              <a:spcBef>
                <a:spcPts val="4900"/>
              </a:spcBef>
            </a:pPr>
            <a:r>
              <a:rPr lang="en-US" sz="1400" b="1" dirty="0" smtClean="0">
                <a:solidFill>
                  <a:schemeClr val="bg1">
                    <a:lumMod val="50000"/>
                  </a:schemeClr>
                </a:solidFill>
              </a:rPr>
              <a:t>75</a:t>
            </a:r>
          </a:p>
          <a:p>
            <a:pPr algn="r">
              <a:spcBef>
                <a:spcPts val="4900"/>
              </a:spcBef>
            </a:pPr>
            <a:r>
              <a:rPr lang="en-US" sz="1400" b="1" dirty="0" smtClean="0">
                <a:solidFill>
                  <a:schemeClr val="bg1">
                    <a:lumMod val="50000"/>
                  </a:schemeClr>
                </a:solidFill>
              </a:rPr>
              <a:t>50</a:t>
            </a:r>
          </a:p>
          <a:p>
            <a:pPr algn="r">
              <a:spcBef>
                <a:spcPts val="4900"/>
              </a:spcBef>
            </a:pPr>
            <a:r>
              <a:rPr lang="en-US" sz="1400" b="1" dirty="0" smtClean="0">
                <a:solidFill>
                  <a:schemeClr val="bg1">
                    <a:lumMod val="50000"/>
                  </a:schemeClr>
                </a:solidFill>
              </a:rPr>
              <a:t>25</a:t>
            </a:r>
          </a:p>
          <a:p>
            <a:pPr algn="r">
              <a:spcBef>
                <a:spcPts val="4900"/>
              </a:spcBef>
            </a:pPr>
            <a:r>
              <a:rPr lang="en-US" sz="1400" b="1" dirty="0" smtClean="0">
                <a:solidFill>
                  <a:schemeClr val="bg1">
                    <a:lumMod val="50000"/>
                  </a:schemeClr>
                </a:solidFill>
              </a:rPr>
              <a:t>0</a:t>
            </a:r>
            <a:endParaRPr lang="en-US" sz="1400" b="1" dirty="0">
              <a:solidFill>
                <a:schemeClr val="bg1">
                  <a:lumMod val="50000"/>
                </a:schemeClr>
              </a:solidFill>
            </a:endParaRPr>
          </a:p>
        </p:txBody>
      </p:sp>
      <p:sp>
        <p:nvSpPr>
          <p:cNvPr id="15" name="Rectangle 14"/>
          <p:cNvSpPr/>
          <p:nvPr/>
        </p:nvSpPr>
        <p:spPr>
          <a:xfrm>
            <a:off x="1454010" y="2065107"/>
            <a:ext cx="1102874" cy="3176544"/>
          </a:xfrm>
          <a:prstGeom prst="rect">
            <a:avLst/>
          </a:prstGeom>
          <a:solidFill>
            <a:srgbClr val="99663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924509" y="2907587"/>
            <a:ext cx="1102874" cy="2334064"/>
          </a:xfrm>
          <a:prstGeom prst="rect">
            <a:avLst/>
          </a:prstGeom>
          <a:solidFill>
            <a:srgbClr val="99663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95008" y="3041151"/>
            <a:ext cx="1102874" cy="2200500"/>
          </a:xfrm>
          <a:prstGeom prst="rect">
            <a:avLst/>
          </a:prstGeom>
          <a:solidFill>
            <a:srgbClr val="99663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493051" y="5318444"/>
            <a:ext cx="980333" cy="307777"/>
          </a:xfrm>
          <a:prstGeom prst="rect">
            <a:avLst/>
          </a:prstGeom>
          <a:noFill/>
        </p:spPr>
        <p:txBody>
          <a:bodyPr wrap="square" rtlCol="0">
            <a:spAutoFit/>
          </a:bodyPr>
          <a:lstStyle/>
          <a:p>
            <a:pPr algn="ctr"/>
            <a:r>
              <a:rPr lang="en-US" sz="1400" b="1" dirty="0" smtClean="0">
                <a:solidFill>
                  <a:schemeClr val="bg1">
                    <a:lumMod val="50000"/>
                  </a:schemeClr>
                </a:solidFill>
              </a:rPr>
              <a:t>Sutter</a:t>
            </a:r>
            <a:endParaRPr lang="en-US" sz="1400" b="1" dirty="0">
              <a:solidFill>
                <a:schemeClr val="bg1">
                  <a:lumMod val="50000"/>
                </a:schemeClr>
              </a:solidFill>
            </a:endParaRPr>
          </a:p>
        </p:txBody>
      </p:sp>
      <p:sp>
        <p:nvSpPr>
          <p:cNvPr id="19" name="TextBox 18"/>
          <p:cNvSpPr txBox="1"/>
          <p:nvPr/>
        </p:nvSpPr>
        <p:spPr>
          <a:xfrm>
            <a:off x="2627818" y="5318444"/>
            <a:ext cx="1715582" cy="307777"/>
          </a:xfrm>
          <a:prstGeom prst="rect">
            <a:avLst/>
          </a:prstGeom>
          <a:noFill/>
        </p:spPr>
        <p:txBody>
          <a:bodyPr wrap="square" rtlCol="0">
            <a:spAutoFit/>
          </a:bodyPr>
          <a:lstStyle/>
          <a:p>
            <a:pPr algn="ctr"/>
            <a:r>
              <a:rPr lang="en-US" sz="1400" b="1" dirty="0" smtClean="0">
                <a:solidFill>
                  <a:schemeClr val="bg1">
                    <a:lumMod val="50000"/>
                  </a:schemeClr>
                </a:solidFill>
              </a:rPr>
              <a:t>Yuba</a:t>
            </a:r>
            <a:endParaRPr lang="en-US" sz="1400" b="1" dirty="0">
              <a:solidFill>
                <a:schemeClr val="bg1">
                  <a:lumMod val="50000"/>
                </a:schemeClr>
              </a:solidFill>
            </a:endParaRPr>
          </a:p>
        </p:txBody>
      </p:sp>
      <p:sp>
        <p:nvSpPr>
          <p:cNvPr id="20" name="TextBox 19"/>
          <p:cNvSpPr txBox="1"/>
          <p:nvPr/>
        </p:nvSpPr>
        <p:spPr>
          <a:xfrm>
            <a:off x="4149925" y="5318444"/>
            <a:ext cx="1593041" cy="307777"/>
          </a:xfrm>
          <a:prstGeom prst="rect">
            <a:avLst/>
          </a:prstGeom>
          <a:noFill/>
        </p:spPr>
        <p:txBody>
          <a:bodyPr wrap="square" rtlCol="0">
            <a:spAutoFit/>
          </a:bodyPr>
          <a:lstStyle/>
          <a:p>
            <a:pPr algn="ctr"/>
            <a:r>
              <a:rPr lang="en-US" sz="1400" b="1" dirty="0" smtClean="0">
                <a:solidFill>
                  <a:schemeClr val="bg1">
                    <a:lumMod val="50000"/>
                  </a:schemeClr>
                </a:solidFill>
              </a:rPr>
              <a:t>San Joaquin</a:t>
            </a:r>
            <a:endParaRPr lang="en-US" sz="1400" b="1" dirty="0">
              <a:solidFill>
                <a:schemeClr val="bg1">
                  <a:lumMod val="50000"/>
                </a:schemeClr>
              </a:solidFill>
            </a:endParaRPr>
          </a:p>
        </p:txBody>
      </p:sp>
      <p:sp>
        <p:nvSpPr>
          <p:cNvPr id="21" name="Freeform 20"/>
          <p:cNvSpPr/>
          <p:nvPr/>
        </p:nvSpPr>
        <p:spPr>
          <a:xfrm>
            <a:off x="1245797" y="5247338"/>
            <a:ext cx="4469203" cy="45719"/>
          </a:xfrm>
          <a:custGeom>
            <a:avLst/>
            <a:gdLst>
              <a:gd name="connsiteX0" fmla="*/ 0 w 2848397"/>
              <a:gd name="connsiteY0" fmla="*/ 0 h 0"/>
              <a:gd name="connsiteX1" fmla="*/ 2848397 w 2848397"/>
              <a:gd name="connsiteY1" fmla="*/ 0 h 0"/>
            </a:gdLst>
            <a:ahLst/>
            <a:cxnLst>
              <a:cxn ang="0">
                <a:pos x="connsiteX0" y="connsiteY0"/>
              </a:cxn>
              <a:cxn ang="0">
                <a:pos x="connsiteX1" y="connsiteY1"/>
              </a:cxn>
            </a:cxnLst>
            <a:rect l="l" t="t" r="r" b="b"/>
            <a:pathLst>
              <a:path w="2848397">
                <a:moveTo>
                  <a:pt x="0" y="0"/>
                </a:moveTo>
                <a:lnTo>
                  <a:pt x="2848397" y="0"/>
                </a:lnTo>
              </a:path>
            </a:pathLst>
          </a:cu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5287</TotalTime>
  <Words>2017</Words>
  <Application>Microsoft Office PowerPoint</Application>
  <PresentationFormat>On-screen Show (4:3)</PresentationFormat>
  <Paragraphs>373</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Introduction Report Purpose</vt:lpstr>
      <vt:lpstr>California’s Flood Future: Release Schedule</vt:lpstr>
      <vt:lpstr>Introduction DWR Flood Planning</vt:lpstr>
      <vt:lpstr>California is at risk for catastrophic flooding!</vt:lpstr>
      <vt:lpstr>California experiences many types of flooding</vt:lpstr>
      <vt:lpstr>7.3 million Californians live in floodplains</vt:lpstr>
      <vt:lpstr>7.3 million Californians live in floodplains</vt:lpstr>
      <vt:lpstr>7.3 million Californians live in floodplains</vt:lpstr>
      <vt:lpstr>$575 billion in structures are at risk</vt:lpstr>
      <vt:lpstr>California’s agricultural economy is at risk</vt:lpstr>
      <vt:lpstr>Floodplains are rich in environmental resources</vt:lpstr>
      <vt:lpstr>Critical facilities are at risk</vt:lpstr>
      <vt:lpstr>Flood management authority is complex and fragmented</vt:lpstr>
      <vt:lpstr>County mapbook example</vt:lpstr>
      <vt:lpstr>Slide 16</vt:lpstr>
      <vt:lpstr>Flood infrastructure does not meet current and future needs</vt:lpstr>
      <vt:lpstr>Flood funding is limited and unreliable</vt:lpstr>
      <vt:lpstr>Solutions must use an Integrated Water Management Approach</vt:lpstr>
      <vt:lpstr>Recommendation </vt:lpstr>
      <vt:lpstr>Recommendations</vt:lpstr>
      <vt:lpstr>Recommendations</vt:lpstr>
      <vt:lpstr>Recommendations</vt:lpstr>
      <vt:lpstr>We Must Take Action. Now.</vt:lpstr>
      <vt:lpstr>SFMP Website</vt:lpstr>
      <vt:lpstr>California’s Flood Future Report   Recommendations for Managing the States Flood Risk  August 2012</vt:lpstr>
    </vt:vector>
  </TitlesOfParts>
  <Company>CH2M HILL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California’s Flood Future Highlites  Recommendations for Managing the States Flood Risk  DRAFT August 2012</dc:title>
  <dc:creator>smiller1</dc:creator>
  <cp:lastModifiedBy>jsidley</cp:lastModifiedBy>
  <cp:revision>326</cp:revision>
  <dcterms:created xsi:type="dcterms:W3CDTF">2012-08-14T23:27:25Z</dcterms:created>
  <dcterms:modified xsi:type="dcterms:W3CDTF">2013-05-10T15:05:39Z</dcterms:modified>
</cp:coreProperties>
</file>